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9" r:id="rId1"/>
    <p:sldMasterId id="2147483708" r:id="rId2"/>
    <p:sldMasterId id="2147483723" r:id="rId3"/>
    <p:sldMasterId id="2147483737" r:id="rId4"/>
  </p:sldMasterIdLst>
  <p:notesMasterIdLst>
    <p:notesMasterId r:id="rId28"/>
  </p:notesMasterIdLst>
  <p:sldIdLst>
    <p:sldId id="257" r:id="rId5"/>
    <p:sldId id="283" r:id="rId6"/>
    <p:sldId id="282"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64" r:id="rId22"/>
    <p:sldId id="269" r:id="rId23"/>
    <p:sldId id="268" r:id="rId24"/>
    <p:sldId id="281" r:id="rId25"/>
    <p:sldId id="262" r:id="rId26"/>
    <p:sldId id="26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74A"/>
    <a:srgbClr val="C15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7"/>
    <p:restoredTop sz="94694"/>
  </p:normalViewPr>
  <p:slideViewPr>
    <p:cSldViewPr snapToGrid="0" snapToObjects="1" showGuides="1">
      <p:cViewPr varScale="1">
        <p:scale>
          <a:sx n="87" d="100"/>
          <a:sy n="87" d="100"/>
        </p:scale>
        <p:origin x="48"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C9BCD-CE19-8C4F-8757-8D8F46C18A9C}"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BAD13-8CAA-A64A-B831-3F2FFAEB3A9C}" type="slidenum">
              <a:rPr lang="en-US" smtClean="0"/>
              <a:t>‹#›</a:t>
            </a:fld>
            <a:endParaRPr lang="en-US"/>
          </a:p>
        </p:txBody>
      </p:sp>
    </p:spTree>
    <p:extLst>
      <p:ext uri="{BB962C8B-B14F-4D97-AF65-F5344CB8AC3E}">
        <p14:creationId xmlns:p14="http://schemas.microsoft.com/office/powerpoint/2010/main" val="111159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descr="A picture containing dark, arch&#10;&#10;Description automatically generated">
            <a:extLst>
              <a:ext uri="{FF2B5EF4-FFF2-40B4-BE49-F238E27FC236}">
                <a16:creationId xmlns:a16="http://schemas.microsoft.com/office/drawing/2014/main" id="{6A981944-4B3F-264D-984B-BBD42399F8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p:nvPr>
        </p:nvSpPr>
        <p:spPr>
          <a:xfrm>
            <a:off x="737616" y="2682370"/>
            <a:ext cx="9576816" cy="1609344"/>
          </a:xfrm>
          <a:prstGeom prst="rect">
            <a:avLst/>
          </a:prstGeom>
        </p:spPr>
        <p:txBody>
          <a:bodyPr anchor="ctr">
            <a:normAutofit/>
          </a:bodyPr>
          <a:lstStyle>
            <a:lvl1pPr algn="l">
              <a:defRPr sz="5000" cap="none" spc="200" baseline="0">
                <a:solidFill>
                  <a:schemeClr val="bg1"/>
                </a:solidFill>
              </a:defRPr>
            </a:lvl1pPr>
          </a:lstStyle>
          <a:p>
            <a:r>
              <a:rPr lang="en-GB" dirty="0"/>
              <a:t>Click to edit Master title style</a:t>
            </a:r>
            <a:endParaRPr lang="en-US" dirty="0"/>
          </a:p>
        </p:txBody>
      </p:sp>
      <p:pic>
        <p:nvPicPr>
          <p:cNvPr id="15" name="Picture 14" descr="Text&#10;&#10;Description automatically generated">
            <a:extLst>
              <a:ext uri="{FF2B5EF4-FFF2-40B4-BE49-F238E27FC236}">
                <a16:creationId xmlns:a16="http://schemas.microsoft.com/office/drawing/2014/main" id="{D834F619-281F-694C-B950-4D385B6214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753" y="460028"/>
            <a:ext cx="4775028" cy="1701355"/>
          </a:xfrm>
          <a:prstGeom prst="rect">
            <a:avLst/>
          </a:prstGeom>
        </p:spPr>
      </p:pic>
      <p:sp>
        <p:nvSpPr>
          <p:cNvPr id="5" name="Footer Placeholder 2">
            <a:extLst>
              <a:ext uri="{FF2B5EF4-FFF2-40B4-BE49-F238E27FC236}">
                <a16:creationId xmlns:a16="http://schemas.microsoft.com/office/drawing/2014/main" id="{260A4867-D095-3544-86C9-6689B3BB8994}"/>
              </a:ext>
            </a:extLst>
          </p:cNvPr>
          <p:cNvSpPr>
            <a:spLocks noGrp="1"/>
          </p:cNvSpPr>
          <p:nvPr>
            <p:ph type="ftr" sz="quarter" idx="3"/>
          </p:nvPr>
        </p:nvSpPr>
        <p:spPr>
          <a:xfrm>
            <a:off x="722715" y="6470704"/>
            <a:ext cx="5613427" cy="274320"/>
          </a:xfrm>
          <a:prstGeom prst="rect">
            <a:avLst/>
          </a:prstGeom>
        </p:spPr>
        <p:txBody>
          <a:bodyPr/>
          <a:lstStyle>
            <a:lvl1pPr>
              <a:defRPr sz="900" baseline="0">
                <a:solidFill>
                  <a:schemeClr val="tx1"/>
                </a:solidFill>
                <a:latin typeface="Tahoma" panose="020B0604030504040204" pitchFamily="34" charset="0"/>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697217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373" y="792644"/>
            <a:ext cx="6722899" cy="5205819"/>
          </a:xfrm>
          <a:prstGeom prst="rect">
            <a:avLst/>
          </a:prstGeom>
        </p:spPr>
        <p:txBody>
          <a:bodyPr/>
          <a:lstStyle>
            <a:lvl1pPr marL="0" indent="0">
              <a:buNone/>
              <a:defRPr sz="1800" baseline="0"/>
            </a:lvl1pPr>
            <a:lvl2pPr>
              <a:defRPr sz="1600" baseline="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descr="A blue sky with clouds&#10;&#10;Description automatically generated with low confidence">
            <a:extLst>
              <a:ext uri="{FF2B5EF4-FFF2-40B4-BE49-F238E27FC236}">
                <a16:creationId xmlns:a16="http://schemas.microsoft.com/office/drawing/2014/main" id="{F97447A4-0E86-4D44-A891-E6435653B9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04444" y="0"/>
            <a:ext cx="3887555" cy="6858000"/>
          </a:xfrm>
          <a:prstGeom prst="rect">
            <a:avLst/>
          </a:prstGeom>
        </p:spPr>
      </p:pic>
      <p:sp>
        <p:nvSpPr>
          <p:cNvPr id="9" name="Footer Placeholder 2">
            <a:extLst>
              <a:ext uri="{FF2B5EF4-FFF2-40B4-BE49-F238E27FC236}">
                <a16:creationId xmlns:a16="http://schemas.microsoft.com/office/drawing/2014/main" id="{775AA35D-EF90-1043-8DDF-EAFAA05E7B3D}"/>
              </a:ext>
            </a:extLst>
          </p:cNvPr>
          <p:cNvSpPr>
            <a:spLocks noGrp="1"/>
          </p:cNvSpPr>
          <p:nvPr>
            <p:ph type="ftr" sz="quarter" idx="11"/>
          </p:nvPr>
        </p:nvSpPr>
        <p:spPr>
          <a:xfrm>
            <a:off x="722715" y="6470704"/>
            <a:ext cx="5613427" cy="274320"/>
          </a:xfrm>
          <a:prstGeom prst="rect">
            <a:avLst/>
          </a:prstGeom>
        </p:spPr>
        <p:txBody>
          <a:bodyPr/>
          <a:lstStyle>
            <a:lvl1pPr>
              <a:defRPr>
                <a:solidFill>
                  <a:schemeClr val="tx1"/>
                </a:solidFill>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404340251"/>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5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373" y="792644"/>
            <a:ext cx="6722899" cy="5205819"/>
          </a:xfrm>
          <a:prstGeom prst="rect">
            <a:avLst/>
          </a:prstGeom>
        </p:spPr>
        <p:txBody>
          <a:bodyPr/>
          <a:lstStyle>
            <a:lvl1pPr marL="0" indent="0">
              <a:buNone/>
              <a:defRPr sz="1800" baseline="0"/>
            </a:lvl1pPr>
            <a:lvl2pPr>
              <a:defRPr sz="1600" baseline="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F97447A4-0E86-4D44-A891-E6435653B9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04444" y="0"/>
            <a:ext cx="3887555" cy="6858000"/>
          </a:xfrm>
          <a:prstGeom prst="rect">
            <a:avLst/>
          </a:prstGeom>
        </p:spPr>
      </p:pic>
      <p:sp>
        <p:nvSpPr>
          <p:cNvPr id="6" name="Footer Placeholder 2">
            <a:extLst>
              <a:ext uri="{FF2B5EF4-FFF2-40B4-BE49-F238E27FC236}">
                <a16:creationId xmlns:a16="http://schemas.microsoft.com/office/drawing/2014/main" id="{AB162D53-6979-B441-85FD-50F2954ECF62}"/>
              </a:ext>
            </a:extLst>
          </p:cNvPr>
          <p:cNvSpPr>
            <a:spLocks noGrp="1"/>
          </p:cNvSpPr>
          <p:nvPr>
            <p:ph type="ftr" sz="quarter" idx="11"/>
          </p:nvPr>
        </p:nvSpPr>
        <p:spPr>
          <a:xfrm>
            <a:off x="722715" y="6470704"/>
            <a:ext cx="5613427" cy="274320"/>
          </a:xfrm>
          <a:prstGeom prst="rect">
            <a:avLst/>
          </a:prstGeom>
        </p:spPr>
        <p:txBody>
          <a:bodyPr/>
          <a:lstStyle>
            <a:lvl1pPr>
              <a:defRPr>
                <a:solidFill>
                  <a:schemeClr val="tx1"/>
                </a:solidFill>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2734723889"/>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5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373" y="792644"/>
            <a:ext cx="6722899" cy="5205819"/>
          </a:xfrm>
          <a:prstGeom prst="rect">
            <a:avLst/>
          </a:prstGeom>
        </p:spPr>
        <p:txBody>
          <a:bodyPr/>
          <a:lstStyle>
            <a:lvl1pPr marL="0" indent="0">
              <a:buNone/>
              <a:defRPr sz="1800" baseline="0"/>
            </a:lvl1pPr>
            <a:lvl2pPr>
              <a:defRPr sz="1600" baseline="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pic>
        <p:nvPicPr>
          <p:cNvPr id="8" name="Picture 7">
            <a:extLst>
              <a:ext uri="{FF2B5EF4-FFF2-40B4-BE49-F238E27FC236}">
                <a16:creationId xmlns:a16="http://schemas.microsoft.com/office/drawing/2014/main" id="{F97447A4-0E86-4D44-A891-E6435653B9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04444" y="0"/>
            <a:ext cx="3887555" cy="6858000"/>
          </a:xfrm>
          <a:prstGeom prst="rect">
            <a:avLst/>
          </a:prstGeom>
        </p:spPr>
      </p:pic>
      <p:sp>
        <p:nvSpPr>
          <p:cNvPr id="6" name="Footer Placeholder 2">
            <a:extLst>
              <a:ext uri="{FF2B5EF4-FFF2-40B4-BE49-F238E27FC236}">
                <a16:creationId xmlns:a16="http://schemas.microsoft.com/office/drawing/2014/main" id="{CA81F61A-EA45-924C-AE11-141DA3B40D76}"/>
              </a:ext>
            </a:extLst>
          </p:cNvPr>
          <p:cNvSpPr>
            <a:spLocks noGrp="1"/>
          </p:cNvSpPr>
          <p:nvPr>
            <p:ph type="ftr" sz="quarter" idx="11"/>
          </p:nvPr>
        </p:nvSpPr>
        <p:spPr>
          <a:xfrm>
            <a:off x="722715" y="6470704"/>
            <a:ext cx="5613427" cy="274320"/>
          </a:xfrm>
          <a:prstGeom prst="rect">
            <a:avLst/>
          </a:prstGeom>
        </p:spPr>
        <p:txBody>
          <a:bodyPr/>
          <a:lstStyle>
            <a:lvl1pPr>
              <a:defRPr>
                <a:solidFill>
                  <a:schemeClr val="tx1"/>
                </a:solidFill>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3539218890"/>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50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373" y="792644"/>
            <a:ext cx="6722899" cy="5205819"/>
          </a:xfrm>
          <a:prstGeom prst="rect">
            <a:avLst/>
          </a:prstGeom>
        </p:spPr>
        <p:txBody>
          <a:bodyPr/>
          <a:lstStyle>
            <a:lvl1pPr marL="0" indent="0">
              <a:buFont typeface="Arial" panose="020B0604020202020204" pitchFamily="34" charset="0"/>
              <a:buNone/>
              <a:defRPr sz="1800" baseline="0"/>
            </a:lvl1pPr>
            <a:lvl2pPr>
              <a:defRPr sz="1600" baseline="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pic>
        <p:nvPicPr>
          <p:cNvPr id="8" name="Picture 7">
            <a:extLst>
              <a:ext uri="{FF2B5EF4-FFF2-40B4-BE49-F238E27FC236}">
                <a16:creationId xmlns:a16="http://schemas.microsoft.com/office/drawing/2014/main" id="{F97447A4-0E86-4D44-A891-E6435653B97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304444" y="0"/>
            <a:ext cx="3887555" cy="6858000"/>
          </a:xfrm>
          <a:prstGeom prst="rect">
            <a:avLst/>
          </a:prstGeom>
        </p:spPr>
      </p:pic>
      <p:sp>
        <p:nvSpPr>
          <p:cNvPr id="6" name="Footer Placeholder 2">
            <a:extLst>
              <a:ext uri="{FF2B5EF4-FFF2-40B4-BE49-F238E27FC236}">
                <a16:creationId xmlns:a16="http://schemas.microsoft.com/office/drawing/2014/main" id="{BBEFBDA2-3086-FA4F-82E2-DEECD265CF47}"/>
              </a:ext>
            </a:extLst>
          </p:cNvPr>
          <p:cNvSpPr>
            <a:spLocks noGrp="1"/>
          </p:cNvSpPr>
          <p:nvPr>
            <p:ph type="ftr" sz="quarter" idx="11"/>
          </p:nvPr>
        </p:nvSpPr>
        <p:spPr>
          <a:xfrm>
            <a:off x="722715" y="6470704"/>
            <a:ext cx="5613427" cy="274320"/>
          </a:xfrm>
          <a:prstGeom prst="rect">
            <a:avLst/>
          </a:prstGeom>
        </p:spPr>
        <p:txBody>
          <a:bodyPr/>
          <a:lstStyle>
            <a:lvl1pPr>
              <a:defRPr>
                <a:solidFill>
                  <a:schemeClr val="tx1"/>
                </a:solidFill>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3566962282"/>
      </p:ext>
    </p:extLst>
  </p:cSld>
  <p:clrMapOvr>
    <a:masterClrMapping/>
  </p:clrMapOvr>
  <p:extLst>
    <p:ext uri="{DCECCB84-F9BA-43D5-87BE-67443E8EF086}">
      <p15:sldGuideLst xmlns:p15="http://schemas.microsoft.com/office/powerpoint/2012/main">
        <p15:guide id="1" orient="horz" pos="527">
          <p15:clr>
            <a:srgbClr val="FBAE40"/>
          </p15:clr>
        </p15:guide>
        <p15:guide id="2" pos="50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373" y="792644"/>
            <a:ext cx="6722899" cy="5205819"/>
          </a:xfrm>
          <a:prstGeom prst="rect">
            <a:avLst/>
          </a:prstGeom>
        </p:spPr>
        <p:txBody>
          <a:bodyPr/>
          <a:lstStyle>
            <a:lvl1pPr marL="0" indent="0">
              <a:buFont typeface="Arial" panose="020B0604020202020204" pitchFamily="34" charset="0"/>
              <a:buNone/>
              <a:defRPr sz="1800" baseline="0"/>
            </a:lvl1pPr>
            <a:lvl2pPr>
              <a:defRPr sz="1600" baseline="0"/>
            </a:lvl2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lvl="0"/>
            <a:endParaRPr lang="en-US" dirty="0"/>
          </a:p>
        </p:txBody>
      </p:sp>
      <p:sp>
        <p:nvSpPr>
          <p:cNvPr id="6" name="Footer Placeholder 2">
            <a:extLst>
              <a:ext uri="{FF2B5EF4-FFF2-40B4-BE49-F238E27FC236}">
                <a16:creationId xmlns:a16="http://schemas.microsoft.com/office/drawing/2014/main" id="{B58DC687-D798-F04E-8EB4-DF916BB97E77}"/>
              </a:ext>
            </a:extLst>
          </p:cNvPr>
          <p:cNvSpPr>
            <a:spLocks noGrp="1"/>
          </p:cNvSpPr>
          <p:nvPr>
            <p:ph type="ftr" sz="quarter" idx="11"/>
          </p:nvPr>
        </p:nvSpPr>
        <p:spPr>
          <a:xfrm>
            <a:off x="722715" y="6470704"/>
            <a:ext cx="5613427" cy="274320"/>
          </a:xfrm>
          <a:prstGeom prst="rect">
            <a:avLst/>
          </a:prstGeom>
        </p:spPr>
        <p:txBody>
          <a:bodyPr/>
          <a:lstStyle>
            <a:lvl1pPr>
              <a:defRPr>
                <a:solidFill>
                  <a:schemeClr val="tx1"/>
                </a:solidFill>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1945208077"/>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50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ge break red">
    <p:bg>
      <p:bgPr>
        <a:solidFill>
          <a:srgbClr val="C1524D"/>
        </a:solidFill>
        <a:effectLst/>
      </p:bgPr>
    </p:bg>
    <p:spTree>
      <p:nvGrpSpPr>
        <p:cNvPr id="1" name=""/>
        <p:cNvGrpSpPr/>
        <p:nvPr/>
      </p:nvGrpSpPr>
      <p:grpSpPr>
        <a:xfrm>
          <a:off x="0" y="0"/>
          <a:ext cx="0" cy="0"/>
          <a:chOff x="0" y="0"/>
          <a:chExt cx="0" cy="0"/>
        </a:xfrm>
      </p:grpSpPr>
      <p:pic>
        <p:nvPicPr>
          <p:cNvPr id="11" name="Picture 10" descr="A picture containing logo&#10;&#10;Description automatically generated">
            <a:extLst>
              <a:ext uri="{FF2B5EF4-FFF2-40B4-BE49-F238E27FC236}">
                <a16:creationId xmlns:a16="http://schemas.microsoft.com/office/drawing/2014/main" id="{F22C9517-3F3C-2948-8DDD-45D52A7B6AC9}"/>
              </a:ext>
            </a:extLst>
          </p:cNvPr>
          <p:cNvPicPr>
            <a:picLocks noChangeAspect="1"/>
          </p:cNvPicPr>
          <p:nvPr userDrawn="1"/>
        </p:nvPicPr>
        <p:blipFill>
          <a:blip r:embed="rId2"/>
          <a:stretch>
            <a:fillRect/>
          </a:stretch>
        </p:blipFill>
        <p:spPr>
          <a:xfrm>
            <a:off x="438111" y="546682"/>
            <a:ext cx="3646209" cy="1299153"/>
          </a:xfrm>
          <a:prstGeom prst="rect">
            <a:avLst/>
          </a:prstGeom>
        </p:spPr>
      </p:pic>
      <p:sp>
        <p:nvSpPr>
          <p:cNvPr id="13" name="Title 1">
            <a:extLst>
              <a:ext uri="{FF2B5EF4-FFF2-40B4-BE49-F238E27FC236}">
                <a16:creationId xmlns:a16="http://schemas.microsoft.com/office/drawing/2014/main" id="{3A49E26E-4AD2-6640-980A-151A8BF12F3C}"/>
              </a:ext>
            </a:extLst>
          </p:cNvPr>
          <p:cNvSpPr>
            <a:spLocks noGrp="1"/>
          </p:cNvSpPr>
          <p:nvPr>
            <p:ph type="ctrTitle"/>
          </p:nvPr>
        </p:nvSpPr>
        <p:spPr>
          <a:xfrm>
            <a:off x="737616" y="2682370"/>
            <a:ext cx="9576816" cy="1609344"/>
          </a:xfrm>
          <a:prstGeom prst="rect">
            <a:avLst/>
          </a:prstGeom>
        </p:spPr>
        <p:txBody>
          <a:bodyPr anchor="ctr">
            <a:normAutofit/>
          </a:bodyPr>
          <a:lstStyle>
            <a:lvl1pPr algn="l">
              <a:defRPr sz="5000" cap="none" spc="200" baseline="0">
                <a:solidFill>
                  <a:schemeClr val="bg1"/>
                </a:solidFill>
              </a:defRPr>
            </a:lvl1pPr>
          </a:lstStyle>
          <a:p>
            <a:r>
              <a:rPr lang="en-GB" dirty="0"/>
              <a:t>Click to edit Master title style</a:t>
            </a:r>
            <a:endParaRPr lang="en-US" dirty="0"/>
          </a:p>
        </p:txBody>
      </p:sp>
      <p:sp>
        <p:nvSpPr>
          <p:cNvPr id="7" name="Footer Placeholder 2">
            <a:extLst>
              <a:ext uri="{FF2B5EF4-FFF2-40B4-BE49-F238E27FC236}">
                <a16:creationId xmlns:a16="http://schemas.microsoft.com/office/drawing/2014/main" id="{BE966CDB-A2C6-EA4B-9307-340888EE1A3C}"/>
              </a:ext>
            </a:extLst>
          </p:cNvPr>
          <p:cNvSpPr>
            <a:spLocks noGrp="1"/>
          </p:cNvSpPr>
          <p:nvPr>
            <p:ph type="ftr" sz="quarter" idx="11"/>
          </p:nvPr>
        </p:nvSpPr>
        <p:spPr>
          <a:xfrm>
            <a:off x="722715" y="6470704"/>
            <a:ext cx="5613427" cy="274320"/>
          </a:xfrm>
          <a:prstGeom prst="rect">
            <a:avLst/>
          </a:prstGeom>
        </p:spPr>
        <p:txBody>
          <a:bodyPr/>
          <a:lstStyle>
            <a:lvl1pPr>
              <a:defRPr>
                <a:solidFill>
                  <a:schemeClr val="bg1"/>
                </a:solidFill>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2099403911"/>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5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ge break orange">
    <p:bg>
      <p:bgPr>
        <a:solidFill>
          <a:srgbClr val="F4974A"/>
        </a:solidFill>
        <a:effectLst/>
      </p:bgPr>
    </p:bg>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F29C70DA-7800-B74B-A873-20C5792821E6}"/>
              </a:ext>
            </a:extLst>
          </p:cNvPr>
          <p:cNvPicPr>
            <a:picLocks noChangeAspect="1"/>
          </p:cNvPicPr>
          <p:nvPr userDrawn="1"/>
        </p:nvPicPr>
        <p:blipFill>
          <a:blip r:embed="rId2"/>
          <a:stretch>
            <a:fillRect/>
          </a:stretch>
        </p:blipFill>
        <p:spPr>
          <a:xfrm>
            <a:off x="438111" y="546682"/>
            <a:ext cx="3646209" cy="1299153"/>
          </a:xfrm>
          <a:prstGeom prst="rect">
            <a:avLst/>
          </a:prstGeom>
        </p:spPr>
      </p:pic>
      <p:sp>
        <p:nvSpPr>
          <p:cNvPr id="12" name="Title 1">
            <a:extLst>
              <a:ext uri="{FF2B5EF4-FFF2-40B4-BE49-F238E27FC236}">
                <a16:creationId xmlns:a16="http://schemas.microsoft.com/office/drawing/2014/main" id="{3BF806CA-6FC5-A543-A2C1-25E261840FF7}"/>
              </a:ext>
            </a:extLst>
          </p:cNvPr>
          <p:cNvSpPr>
            <a:spLocks noGrp="1"/>
          </p:cNvSpPr>
          <p:nvPr>
            <p:ph type="ctrTitle"/>
          </p:nvPr>
        </p:nvSpPr>
        <p:spPr>
          <a:xfrm>
            <a:off x="737616" y="2682370"/>
            <a:ext cx="9576816" cy="1609344"/>
          </a:xfrm>
          <a:prstGeom prst="rect">
            <a:avLst/>
          </a:prstGeom>
        </p:spPr>
        <p:txBody>
          <a:bodyPr anchor="ctr">
            <a:normAutofit/>
          </a:bodyPr>
          <a:lstStyle>
            <a:lvl1pPr algn="l">
              <a:defRPr sz="5000" cap="none" spc="200" baseline="0">
                <a:solidFill>
                  <a:schemeClr val="bg1"/>
                </a:solidFill>
              </a:defRPr>
            </a:lvl1pPr>
          </a:lstStyle>
          <a:p>
            <a:r>
              <a:rPr lang="en-GB" dirty="0"/>
              <a:t>Click to edit Master title style</a:t>
            </a:r>
            <a:endParaRPr lang="en-US" dirty="0"/>
          </a:p>
        </p:txBody>
      </p:sp>
      <p:sp>
        <p:nvSpPr>
          <p:cNvPr id="6" name="Footer Placeholder 2">
            <a:extLst>
              <a:ext uri="{FF2B5EF4-FFF2-40B4-BE49-F238E27FC236}">
                <a16:creationId xmlns:a16="http://schemas.microsoft.com/office/drawing/2014/main" id="{67BB92F7-498A-4441-8CD2-87226DF75857}"/>
              </a:ext>
            </a:extLst>
          </p:cNvPr>
          <p:cNvSpPr>
            <a:spLocks noGrp="1"/>
          </p:cNvSpPr>
          <p:nvPr>
            <p:ph type="ftr" sz="quarter" idx="11"/>
          </p:nvPr>
        </p:nvSpPr>
        <p:spPr>
          <a:xfrm>
            <a:off x="722715" y="6470704"/>
            <a:ext cx="5613427" cy="274320"/>
          </a:xfrm>
          <a:prstGeom prst="rect">
            <a:avLst/>
          </a:prstGeom>
        </p:spPr>
        <p:txBody>
          <a:bodyPr/>
          <a:lstStyle>
            <a:lvl1pPr>
              <a:defRPr>
                <a:solidFill>
                  <a:schemeClr val="bg1"/>
                </a:solidFill>
              </a:defRPr>
            </a:lvl1pPr>
          </a:lstStyle>
          <a:p>
            <a:fld id="{5747AAF1-9C86-1644-B2C2-FB81843E1CD4}" type="slidenum">
              <a:rPr lang="en-US" smtClean="0"/>
              <a:pPr/>
              <a:t>‹#›</a:t>
            </a:fld>
            <a:r>
              <a:rPr lang="en-US" dirty="0"/>
              <a:t>   </a:t>
            </a:r>
            <a:r>
              <a:rPr lang="en-GB" dirty="0"/>
              <a:t>Diocesan </a:t>
            </a:r>
            <a:r>
              <a:rPr lang="en-US"/>
              <a:t>communications campaign, spring 2021</a:t>
            </a:r>
          </a:p>
          <a:p>
            <a:endParaRPr lang="en-US" dirty="0"/>
          </a:p>
        </p:txBody>
      </p:sp>
    </p:spTree>
    <p:extLst>
      <p:ext uri="{BB962C8B-B14F-4D97-AF65-F5344CB8AC3E}">
        <p14:creationId xmlns:p14="http://schemas.microsoft.com/office/powerpoint/2010/main" val="1706801988"/>
      </p:ext>
    </p:extLst>
  </p:cSld>
  <p:clrMapOvr>
    <a:masterClrMapping/>
  </p:clrMapOvr>
  <p:extLst>
    <p:ext uri="{DCECCB84-F9BA-43D5-87BE-67443E8EF086}">
      <p15:sldGuideLst xmlns:p15="http://schemas.microsoft.com/office/powerpoint/2012/main">
        <p15:guide id="1" orient="horz" pos="527" userDrawn="1">
          <p15:clr>
            <a:srgbClr val="FBAE40"/>
          </p15:clr>
        </p15:guide>
        <p15:guide id="2" pos="50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descr="A picture containing dark, arch&#10;&#10;Description automatically generated">
            <a:extLst>
              <a:ext uri="{FF2B5EF4-FFF2-40B4-BE49-F238E27FC236}">
                <a16:creationId xmlns:a16="http://schemas.microsoft.com/office/drawing/2014/main" id="{6A981944-4B3F-264D-984B-BBD42399F8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725424" y="2572642"/>
            <a:ext cx="7772400" cy="1609344"/>
          </a:xfrm>
          <a:prstGeom prst="rect">
            <a:avLst/>
          </a:prstGeom>
        </p:spPr>
        <p:txBody>
          <a:bodyPr anchor="ctr">
            <a:normAutofit/>
          </a:bodyPr>
          <a:lstStyle>
            <a:lvl1pPr algn="l">
              <a:defRPr sz="5000" cap="none" spc="200" baseline="0">
                <a:solidFill>
                  <a:schemeClr val="bg1"/>
                </a:solidFill>
              </a:defRPr>
            </a:lvl1pPr>
          </a:lstStyle>
          <a:p>
            <a:r>
              <a:rPr lang="en-GB" dirty="0"/>
              <a:t>Thank you</a:t>
            </a:r>
            <a:endParaRPr lang="en-US" dirty="0"/>
          </a:p>
        </p:txBody>
      </p:sp>
      <p:pic>
        <p:nvPicPr>
          <p:cNvPr id="15" name="Picture 14" descr="Text&#10;&#10;Description automatically generated">
            <a:extLst>
              <a:ext uri="{FF2B5EF4-FFF2-40B4-BE49-F238E27FC236}">
                <a16:creationId xmlns:a16="http://schemas.microsoft.com/office/drawing/2014/main" id="{D834F619-281F-694C-B950-4D385B6214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9753" y="460028"/>
            <a:ext cx="4775028" cy="1701355"/>
          </a:xfrm>
          <a:prstGeom prst="rect">
            <a:avLst/>
          </a:prstGeom>
        </p:spPr>
      </p:pic>
    </p:spTree>
    <p:extLst>
      <p:ext uri="{BB962C8B-B14F-4D97-AF65-F5344CB8AC3E}">
        <p14:creationId xmlns:p14="http://schemas.microsoft.com/office/powerpoint/2010/main" val="2450570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9.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dark, arch&#10;&#10;Description automatically generated">
            <a:extLst>
              <a:ext uri="{FF2B5EF4-FFF2-40B4-BE49-F238E27FC236}">
                <a16:creationId xmlns:a16="http://schemas.microsoft.com/office/drawing/2014/main" id="{6D50F062-9D82-8548-BF22-44522A2BAD7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8E00305E-1DEF-EC4B-8B68-05DB4FDE2A76}"/>
              </a:ext>
            </a:extLst>
          </p:cNvPr>
          <p:cNvSpPr txBox="1">
            <a:spLocks/>
          </p:cNvSpPr>
          <p:nvPr userDrawn="1"/>
        </p:nvSpPr>
        <p:spPr>
          <a:xfrm>
            <a:off x="737616" y="2682370"/>
            <a:ext cx="9576816" cy="1609344"/>
          </a:xfrm>
          <a:prstGeom prst="rect">
            <a:avLst/>
          </a:prstGeom>
        </p:spPr>
        <p:txBody>
          <a:bodyPr anchor="ctr">
            <a:normAutofit/>
          </a:bodyPr>
          <a:lstStyle>
            <a:lvl1pPr algn="l" defTabSz="914400" rtl="0" eaLnBrk="1" latinLnBrk="0" hangingPunct="1">
              <a:lnSpc>
                <a:spcPct val="80000"/>
              </a:lnSpc>
              <a:spcBef>
                <a:spcPct val="0"/>
              </a:spcBef>
              <a:buNone/>
              <a:defRPr sz="5000" kern="1200" cap="none" spc="200" baseline="0">
                <a:solidFill>
                  <a:schemeClr val="bg1"/>
                </a:solidFill>
                <a:latin typeface="Georgia" panose="02040502050405020303" pitchFamily="18" charset="0"/>
                <a:ea typeface="+mj-ea"/>
                <a:cs typeface="+mj-cs"/>
              </a:defRPr>
            </a:lvl1pPr>
          </a:lstStyle>
          <a:p>
            <a:r>
              <a:rPr lang="en-GB"/>
              <a:t>Click to edit Master title style</a:t>
            </a:r>
            <a:endParaRPr lang="en-US" dirty="0"/>
          </a:p>
        </p:txBody>
      </p:sp>
      <p:pic>
        <p:nvPicPr>
          <p:cNvPr id="16" name="Picture 15" descr="Text&#10;&#10;Description automatically generated">
            <a:extLst>
              <a:ext uri="{FF2B5EF4-FFF2-40B4-BE49-F238E27FC236}">
                <a16:creationId xmlns:a16="http://schemas.microsoft.com/office/drawing/2014/main" id="{198AB55A-84E7-6243-B3C1-B5C69C138F0D}"/>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39753" y="460028"/>
            <a:ext cx="4775028" cy="1701355"/>
          </a:xfrm>
          <a:prstGeom prst="rect">
            <a:avLst/>
          </a:prstGeom>
        </p:spPr>
      </p:pic>
      <p:sp>
        <p:nvSpPr>
          <p:cNvPr id="7" name="Footer Placeholder 2">
            <a:extLst>
              <a:ext uri="{FF2B5EF4-FFF2-40B4-BE49-F238E27FC236}">
                <a16:creationId xmlns:a16="http://schemas.microsoft.com/office/drawing/2014/main" id="{1EC288BE-139B-6A4B-BBBB-3191263E5872}"/>
              </a:ext>
            </a:extLst>
          </p:cNvPr>
          <p:cNvSpPr>
            <a:spLocks noGrp="1"/>
          </p:cNvSpPr>
          <p:nvPr>
            <p:ph type="ftr" sz="quarter" idx="3"/>
          </p:nvPr>
        </p:nvSpPr>
        <p:spPr>
          <a:xfrm>
            <a:off x="722715" y="6470704"/>
            <a:ext cx="5613427" cy="274320"/>
          </a:xfrm>
          <a:prstGeom prst="rect">
            <a:avLst/>
          </a:prstGeom>
        </p:spPr>
        <p:txBody>
          <a:bodyPr/>
          <a:lstStyle>
            <a:lvl1pPr>
              <a:defRPr sz="900" baseline="0">
                <a:solidFill>
                  <a:schemeClr val="tx1"/>
                </a:solidFill>
                <a:latin typeface="Tahoma" panose="020B0604030504040204" pitchFamily="34" charset="0"/>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474848379"/>
      </p:ext>
    </p:extLst>
  </p:cSld>
  <p:clrMap bg1="lt1" tx1="dk1" bg2="lt2" tx2="dk2" accent1="accent1" accent2="accent2" accent3="accent3" accent4="accent4" accent5="accent5" accent6="accent6" hlink="hlink" folHlink="folHlink"/>
  <p:sldLayoutIdLst>
    <p:sldLayoutId id="2147483680" r:id="rId1"/>
    <p:sldLayoutId id="2147483683" r:id="rId2"/>
    <p:sldLayoutId id="2147483684" r:id="rId3"/>
    <p:sldLayoutId id="2147483685" r:id="rId4"/>
    <p:sldLayoutId id="2147483739" r:id="rId5"/>
    <p:sldLayoutId id="2147483686" r:id="rId6"/>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eorgia" panose="020405020504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baseline="0">
          <a:solidFill>
            <a:schemeClr val="tx1"/>
          </a:solidFill>
          <a:latin typeface="Tahoma" panose="020B0604030504040204" pitchFamily="34" charset="0"/>
          <a:ea typeface="+mn-ea"/>
          <a:cs typeface="+mn-cs"/>
        </a:defRPr>
      </a:lvl1pPr>
      <a:lvl2pPr marL="26517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800" kern="1200" baseline="0">
          <a:solidFill>
            <a:schemeClr val="tx1"/>
          </a:solidFill>
          <a:latin typeface="Tahoma" panose="020B0604030504040204" pitchFamily="34" charset="0"/>
          <a:ea typeface="+mn-ea"/>
          <a:cs typeface="+mn-cs"/>
        </a:defRPr>
      </a:lvl2pPr>
      <a:lvl3pPr marL="44805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3pPr>
      <a:lvl4pPr marL="59436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4pPr>
      <a:lvl5pPr marL="77724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userDrawn="1">
          <p15:clr>
            <a:srgbClr val="F26B43"/>
          </p15:clr>
        </p15:guide>
        <p15:guide id="2" pos="5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1524D"/>
        </a:solidFill>
        <a:effectLst/>
      </p:bgPr>
    </p:bg>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2C27483C-03CC-804F-B0E1-43515C4A1AFA}"/>
              </a:ext>
            </a:extLst>
          </p:cNvPr>
          <p:cNvPicPr>
            <a:picLocks noChangeAspect="1"/>
          </p:cNvPicPr>
          <p:nvPr userDrawn="1"/>
        </p:nvPicPr>
        <p:blipFill>
          <a:blip r:embed="rId3"/>
          <a:stretch>
            <a:fillRect/>
          </a:stretch>
        </p:blipFill>
        <p:spPr>
          <a:xfrm>
            <a:off x="438111" y="546682"/>
            <a:ext cx="3646209" cy="1299153"/>
          </a:xfrm>
          <a:prstGeom prst="rect">
            <a:avLst/>
          </a:prstGeom>
        </p:spPr>
      </p:pic>
      <p:sp>
        <p:nvSpPr>
          <p:cNvPr id="15" name="Title 9">
            <a:extLst>
              <a:ext uri="{FF2B5EF4-FFF2-40B4-BE49-F238E27FC236}">
                <a16:creationId xmlns:a16="http://schemas.microsoft.com/office/drawing/2014/main" id="{FEC0950F-CC70-1640-A8AD-EF390279C0F0}"/>
              </a:ext>
            </a:extLst>
          </p:cNvPr>
          <p:cNvSpPr txBox="1">
            <a:spLocks/>
          </p:cNvSpPr>
          <p:nvPr userDrawn="1"/>
        </p:nvSpPr>
        <p:spPr>
          <a:xfrm>
            <a:off x="787373" y="2923159"/>
            <a:ext cx="9720072" cy="149961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bg1"/>
                </a:solidFill>
                <a:latin typeface="Georgia" panose="02040502050405020303" pitchFamily="18" charset="0"/>
                <a:ea typeface="+mj-ea"/>
                <a:cs typeface="+mj-cs"/>
              </a:defRPr>
            </a:lvl1pPr>
          </a:lstStyle>
          <a:p>
            <a:r>
              <a:rPr lang="en-GB" sz="4000" cap="none" baseline="0" dirty="0"/>
              <a:t>Click to edit Master title style</a:t>
            </a:r>
            <a:endParaRPr lang="en-US" sz="4000" cap="none" baseline="0" dirty="0"/>
          </a:p>
        </p:txBody>
      </p:sp>
      <p:sp>
        <p:nvSpPr>
          <p:cNvPr id="6" name="Footer Placeholder 2">
            <a:extLst>
              <a:ext uri="{FF2B5EF4-FFF2-40B4-BE49-F238E27FC236}">
                <a16:creationId xmlns:a16="http://schemas.microsoft.com/office/drawing/2014/main" id="{58641626-15C1-084E-8EA9-16F266C5C037}"/>
              </a:ext>
            </a:extLst>
          </p:cNvPr>
          <p:cNvSpPr>
            <a:spLocks noGrp="1"/>
          </p:cNvSpPr>
          <p:nvPr>
            <p:ph type="ftr" sz="quarter" idx="3"/>
          </p:nvPr>
        </p:nvSpPr>
        <p:spPr>
          <a:xfrm>
            <a:off x="722715" y="6470704"/>
            <a:ext cx="5613427" cy="274320"/>
          </a:xfrm>
          <a:prstGeom prst="rect">
            <a:avLst/>
          </a:prstGeom>
        </p:spPr>
        <p:txBody>
          <a:bodyPr/>
          <a:lstStyle>
            <a:lvl1pPr>
              <a:defRPr sz="900" baseline="0">
                <a:solidFill>
                  <a:schemeClr val="tx1"/>
                </a:solidFill>
                <a:latin typeface="Tahoma" panose="020B0604030504040204" pitchFamily="34" charset="0"/>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2047800404"/>
      </p:ext>
    </p:extLst>
  </p:cSld>
  <p:clrMap bg1="lt1" tx1="dk1" bg2="lt2" tx2="dk2" accent1="accent1" accent2="accent2" accent3="accent3" accent4="accent4" accent5="accent5" accent6="accent6" hlink="hlink" folHlink="folHlink"/>
  <p:sldLayoutIdLst>
    <p:sldLayoutId id="2147483710" r:id="rId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eorgia" panose="020405020504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baseline="0">
          <a:solidFill>
            <a:schemeClr val="tx1"/>
          </a:solidFill>
          <a:latin typeface="Tahoma" panose="020B0604030504040204" pitchFamily="34" charset="0"/>
          <a:ea typeface="+mn-ea"/>
          <a:cs typeface="+mn-cs"/>
        </a:defRPr>
      </a:lvl1pPr>
      <a:lvl2pPr marL="26517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800" kern="1200" baseline="0">
          <a:solidFill>
            <a:schemeClr val="tx1"/>
          </a:solidFill>
          <a:latin typeface="Tahoma" panose="020B0604030504040204" pitchFamily="34" charset="0"/>
          <a:ea typeface="+mn-ea"/>
          <a:cs typeface="+mn-cs"/>
        </a:defRPr>
      </a:lvl2pPr>
      <a:lvl3pPr marL="44805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3pPr>
      <a:lvl4pPr marL="59436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4pPr>
      <a:lvl5pPr marL="77724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50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4974A"/>
        </a:solidFill>
        <a:effectLst/>
      </p:bgPr>
    </p:bg>
    <p:spTree>
      <p:nvGrpSpPr>
        <p:cNvPr id="1" name=""/>
        <p:cNvGrpSpPr/>
        <p:nvPr/>
      </p:nvGrpSpPr>
      <p:grpSpPr>
        <a:xfrm>
          <a:off x="0" y="0"/>
          <a:ext cx="0" cy="0"/>
          <a:chOff x="0" y="0"/>
          <a:chExt cx="0" cy="0"/>
        </a:xfrm>
      </p:grpSpPr>
      <p:pic>
        <p:nvPicPr>
          <p:cNvPr id="6" name="Picture 5" descr="A picture containing logo&#10;&#10;Description automatically generated">
            <a:extLst>
              <a:ext uri="{FF2B5EF4-FFF2-40B4-BE49-F238E27FC236}">
                <a16:creationId xmlns:a16="http://schemas.microsoft.com/office/drawing/2014/main" id="{E206BEE0-5E0E-C54E-B85A-3785AE610442}"/>
              </a:ext>
            </a:extLst>
          </p:cNvPr>
          <p:cNvPicPr>
            <a:picLocks noChangeAspect="1"/>
          </p:cNvPicPr>
          <p:nvPr userDrawn="1"/>
        </p:nvPicPr>
        <p:blipFill>
          <a:blip r:embed="rId3"/>
          <a:stretch>
            <a:fillRect/>
          </a:stretch>
        </p:blipFill>
        <p:spPr>
          <a:xfrm>
            <a:off x="438111" y="546682"/>
            <a:ext cx="3646209" cy="1299153"/>
          </a:xfrm>
          <a:prstGeom prst="rect">
            <a:avLst/>
          </a:prstGeom>
        </p:spPr>
      </p:pic>
      <p:sp>
        <p:nvSpPr>
          <p:cNvPr id="8" name="Title 9">
            <a:extLst>
              <a:ext uri="{FF2B5EF4-FFF2-40B4-BE49-F238E27FC236}">
                <a16:creationId xmlns:a16="http://schemas.microsoft.com/office/drawing/2014/main" id="{944826BA-F6C2-684B-BFF1-4A4962D05FF9}"/>
              </a:ext>
            </a:extLst>
          </p:cNvPr>
          <p:cNvSpPr txBox="1">
            <a:spLocks/>
          </p:cNvSpPr>
          <p:nvPr userDrawn="1"/>
        </p:nvSpPr>
        <p:spPr>
          <a:xfrm>
            <a:off x="787373" y="2923159"/>
            <a:ext cx="9720072" cy="1499616"/>
          </a:xfrm>
          <a:prstGeom prst="rect">
            <a:avLst/>
          </a:prstGeom>
        </p:spPr>
        <p:txBody>
          <a:bodyPr/>
          <a:lstStyle>
            <a:lvl1pPr algn="l" defTabSz="914400" rtl="0" eaLnBrk="1" latinLnBrk="0" hangingPunct="1">
              <a:lnSpc>
                <a:spcPct val="80000"/>
              </a:lnSpc>
              <a:spcBef>
                <a:spcPct val="0"/>
              </a:spcBef>
              <a:buNone/>
              <a:defRPr sz="5000" kern="1200" cap="all" spc="100" baseline="0">
                <a:solidFill>
                  <a:schemeClr val="bg1"/>
                </a:solidFill>
                <a:latin typeface="Georgia" panose="02040502050405020303" pitchFamily="18" charset="0"/>
                <a:ea typeface="+mj-ea"/>
                <a:cs typeface="+mj-cs"/>
              </a:defRPr>
            </a:lvl1pPr>
          </a:lstStyle>
          <a:p>
            <a:r>
              <a:rPr lang="en-GB" sz="4000" cap="none" baseline="0" dirty="0"/>
              <a:t>Click to edit Master title style</a:t>
            </a:r>
            <a:endParaRPr lang="en-US" sz="4000" cap="none" baseline="0" dirty="0"/>
          </a:p>
        </p:txBody>
      </p:sp>
      <p:sp>
        <p:nvSpPr>
          <p:cNvPr id="7" name="Footer Placeholder 2">
            <a:extLst>
              <a:ext uri="{FF2B5EF4-FFF2-40B4-BE49-F238E27FC236}">
                <a16:creationId xmlns:a16="http://schemas.microsoft.com/office/drawing/2014/main" id="{BE61618A-985C-F54E-AE2F-258A4653E7F1}"/>
              </a:ext>
            </a:extLst>
          </p:cNvPr>
          <p:cNvSpPr>
            <a:spLocks noGrp="1"/>
          </p:cNvSpPr>
          <p:nvPr>
            <p:ph type="ftr" sz="quarter" idx="3"/>
          </p:nvPr>
        </p:nvSpPr>
        <p:spPr>
          <a:xfrm>
            <a:off x="722715" y="6470704"/>
            <a:ext cx="5613427" cy="274320"/>
          </a:xfrm>
          <a:prstGeom prst="rect">
            <a:avLst/>
          </a:prstGeom>
        </p:spPr>
        <p:txBody>
          <a:bodyPr/>
          <a:lstStyle>
            <a:lvl1pPr>
              <a:defRPr sz="900" baseline="0">
                <a:solidFill>
                  <a:schemeClr val="tx1"/>
                </a:solidFill>
                <a:latin typeface="Tahoma" panose="020B0604030504040204" pitchFamily="34" charset="0"/>
              </a:defRPr>
            </a:lvl1pPr>
          </a:lstStyle>
          <a:p>
            <a:fld id="{5747AAF1-9C86-1644-B2C2-FB81843E1CD4}" type="slidenum">
              <a:rPr lang="en-US" smtClean="0"/>
              <a:pPr/>
              <a:t>‹#›</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111625770"/>
      </p:ext>
    </p:extLst>
  </p:cSld>
  <p:clrMap bg1="lt1" tx1="dk1" bg2="lt2" tx2="dk2" accent1="accent1" accent2="accent2" accent3="accent3" accent4="accent4" accent5="accent5" accent6="accent6" hlink="hlink" folHlink="folHlink"/>
  <p:sldLayoutIdLst>
    <p:sldLayoutId id="2147483724" r:id="rId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eorgia" panose="020405020504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baseline="0">
          <a:solidFill>
            <a:schemeClr val="tx1"/>
          </a:solidFill>
          <a:latin typeface="Tahoma" panose="020B0604030504040204" pitchFamily="34" charset="0"/>
          <a:ea typeface="+mn-ea"/>
          <a:cs typeface="+mn-cs"/>
        </a:defRPr>
      </a:lvl1pPr>
      <a:lvl2pPr marL="26517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800" kern="1200" baseline="0">
          <a:solidFill>
            <a:schemeClr val="tx1"/>
          </a:solidFill>
          <a:latin typeface="Tahoma" panose="020B0604030504040204" pitchFamily="34" charset="0"/>
          <a:ea typeface="+mn-ea"/>
          <a:cs typeface="+mn-cs"/>
        </a:defRPr>
      </a:lvl2pPr>
      <a:lvl3pPr marL="44805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3pPr>
      <a:lvl4pPr marL="59436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4pPr>
      <a:lvl5pPr marL="77724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50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dark, arch&#10;&#10;Description automatically generated">
            <a:extLst>
              <a:ext uri="{FF2B5EF4-FFF2-40B4-BE49-F238E27FC236}">
                <a16:creationId xmlns:a16="http://schemas.microsoft.com/office/drawing/2014/main" id="{6D50F062-9D82-8548-BF22-44522A2BAD7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DB85D05-469E-0C40-BBD8-22AA9536473F}"/>
              </a:ext>
            </a:extLst>
          </p:cNvPr>
          <p:cNvSpPr txBox="1">
            <a:spLocks/>
          </p:cNvSpPr>
          <p:nvPr userDrawn="1"/>
        </p:nvSpPr>
        <p:spPr>
          <a:xfrm>
            <a:off x="701040" y="2804290"/>
            <a:ext cx="9735312" cy="1609344"/>
          </a:xfrm>
          <a:prstGeom prst="rect">
            <a:avLst/>
          </a:prstGeom>
        </p:spPr>
        <p:txBody>
          <a:bodyPr anchor="ctr">
            <a:normAutofit/>
          </a:bodyPr>
          <a:lstStyle>
            <a:lvl1pPr algn="l" defTabSz="914400" rtl="0" eaLnBrk="1" latinLnBrk="0" hangingPunct="1">
              <a:lnSpc>
                <a:spcPct val="80000"/>
              </a:lnSpc>
              <a:spcBef>
                <a:spcPct val="0"/>
              </a:spcBef>
              <a:buNone/>
              <a:defRPr sz="5000" kern="1200" cap="all" spc="200" baseline="0">
                <a:solidFill>
                  <a:schemeClr val="bg1"/>
                </a:solidFill>
                <a:latin typeface="Georgia" panose="02040502050405020303" pitchFamily="18" charset="0"/>
                <a:ea typeface="+mj-ea"/>
                <a:cs typeface="+mj-cs"/>
              </a:defRPr>
            </a:lvl1pPr>
          </a:lstStyle>
          <a:p>
            <a:r>
              <a:rPr lang="en-GB" cap="none" baseline="0" dirty="0">
                <a:latin typeface="Georgia" panose="02040502050405020303" pitchFamily="18" charset="0"/>
              </a:rPr>
              <a:t>Click to edit Master title style</a:t>
            </a:r>
            <a:endParaRPr lang="en-US" cap="none" baseline="0" dirty="0">
              <a:latin typeface="Georgia" panose="02040502050405020303" pitchFamily="18" charset="0"/>
            </a:endParaRPr>
          </a:p>
        </p:txBody>
      </p:sp>
      <p:pic>
        <p:nvPicPr>
          <p:cNvPr id="12" name="Picture 11" descr="Text&#10;&#10;Description automatically generated">
            <a:extLst>
              <a:ext uri="{FF2B5EF4-FFF2-40B4-BE49-F238E27FC236}">
                <a16:creationId xmlns:a16="http://schemas.microsoft.com/office/drawing/2014/main" id="{A0D25FCF-9154-F140-8D0D-B6C1E320D1A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6112" y="500786"/>
            <a:ext cx="4340935" cy="1546686"/>
          </a:xfrm>
          <a:prstGeom prst="rect">
            <a:avLst/>
          </a:prstGeom>
        </p:spPr>
      </p:pic>
    </p:spTree>
    <p:extLst>
      <p:ext uri="{BB962C8B-B14F-4D97-AF65-F5344CB8AC3E}">
        <p14:creationId xmlns:p14="http://schemas.microsoft.com/office/powerpoint/2010/main" val="76276690"/>
      </p:ext>
    </p:extLst>
  </p:cSld>
  <p:clrMap bg1="lt1" tx1="dk1" bg2="lt2" tx2="dk2" accent1="accent1" accent2="accent2" accent3="accent3" accent4="accent4" accent5="accent5" accent6="accent6" hlink="hlink" folHlink="folHlink"/>
  <p:sldLayoutIdLst>
    <p:sldLayoutId id="2147483738" r:id="rId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eorgia" panose="02040502050405020303" pitchFamily="18"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baseline="0">
          <a:solidFill>
            <a:schemeClr val="tx1"/>
          </a:solidFill>
          <a:latin typeface="Tahoma" panose="020B0604030504040204" pitchFamily="34" charset="0"/>
          <a:ea typeface="+mn-ea"/>
          <a:cs typeface="+mn-cs"/>
        </a:defRPr>
      </a:lvl1pPr>
      <a:lvl2pPr marL="26517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800" kern="1200" baseline="0">
          <a:solidFill>
            <a:schemeClr val="tx1"/>
          </a:solidFill>
          <a:latin typeface="Tahoma" panose="020B0604030504040204" pitchFamily="34" charset="0"/>
          <a:ea typeface="+mn-ea"/>
          <a:cs typeface="+mn-cs"/>
        </a:defRPr>
      </a:lvl2pPr>
      <a:lvl3pPr marL="448056"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3pPr>
      <a:lvl4pPr marL="59436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4pPr>
      <a:lvl5pPr marL="777240" indent="-137160" algn="l" defTabSz="914400" rtl="0" eaLnBrk="1" latinLnBrk="0" hangingPunct="1">
        <a:lnSpc>
          <a:spcPct val="90000"/>
        </a:lnSpc>
        <a:spcBef>
          <a:spcPts val="200"/>
        </a:spcBef>
        <a:spcAft>
          <a:spcPts val="400"/>
        </a:spcAft>
        <a:buClr>
          <a:srgbClr val="C1524D"/>
        </a:buClr>
        <a:buFont typeface="Arial" panose="020B0604020202020204" pitchFamily="34" charset="0"/>
        <a:buChar char="•"/>
        <a:defRPr sz="1400" kern="1200" baseline="0">
          <a:solidFill>
            <a:schemeClr val="tx1"/>
          </a:solidFill>
          <a:latin typeface="Tahoma" panose="020B0604030504040204" pitchFamily="34" charset="0"/>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7">
          <p15:clr>
            <a:srgbClr val="F26B43"/>
          </p15:clr>
        </p15:guide>
        <p15:guide id="2" pos="5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cofesuffolk.org/" TargetMode="External"/><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6926A3-64CD-7B4D-9841-F792D45DBDB1}"/>
              </a:ext>
            </a:extLst>
          </p:cNvPr>
          <p:cNvSpPr>
            <a:spLocks noGrp="1"/>
          </p:cNvSpPr>
          <p:nvPr>
            <p:ph type="ctrTitle"/>
          </p:nvPr>
        </p:nvSpPr>
        <p:spPr/>
        <p:txBody>
          <a:bodyPr/>
          <a:lstStyle/>
          <a:p>
            <a:r>
              <a:rPr lang="en-GB" dirty="0"/>
              <a:t>Diocesan </a:t>
            </a:r>
            <a:r>
              <a:rPr lang="en-US" dirty="0"/>
              <a:t>communications</a:t>
            </a:r>
            <a:br>
              <a:rPr lang="en-US" dirty="0"/>
            </a:br>
            <a:r>
              <a:rPr lang="en-US" dirty="0"/>
              <a:t>campaign, spring 2021</a:t>
            </a:r>
          </a:p>
        </p:txBody>
      </p:sp>
    </p:spTree>
    <p:extLst>
      <p:ext uri="{BB962C8B-B14F-4D97-AF65-F5344CB8AC3E}">
        <p14:creationId xmlns:p14="http://schemas.microsoft.com/office/powerpoint/2010/main" val="188162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10</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5720614E-9F02-0C46-991D-18057D8B6243}"/>
              </a:ext>
            </a:extLst>
          </p:cNvPr>
          <p:cNvSpPr>
            <a:spLocks noGrp="1"/>
          </p:cNvSpPr>
          <p:nvPr>
            <p:ph idx="1"/>
          </p:nvPr>
        </p:nvSpPr>
        <p:spPr>
          <a:xfrm>
            <a:off x="787373" y="792644"/>
            <a:ext cx="6722899" cy="5205819"/>
          </a:xfrm>
        </p:spPr>
        <p:txBody>
          <a:bodyPr/>
          <a:lstStyle/>
          <a:p>
            <a:r>
              <a:rPr lang="en-GB" sz="3200" b="1" dirty="0"/>
              <a:t>René Moor</a:t>
            </a:r>
          </a:p>
          <a:p>
            <a:r>
              <a:rPr lang="en-GB" dirty="0"/>
              <a:t>Of course there is more to a church community than services, and René enjoys the opportunity to take part in ways that fit round his life. He regularly reads at church, can sometimes be found burger flipping at social events, and takes part in home groups discussing books and all things spiritual. </a:t>
            </a:r>
          </a:p>
          <a:p>
            <a:r>
              <a:rPr lang="en-GB" dirty="0"/>
              <a:t>He’s shopped for the Foodbank, and will be training for more involvement in services soon.</a:t>
            </a:r>
          </a:p>
          <a:p>
            <a:r>
              <a:rPr lang="en-GB" dirty="0"/>
              <a:t>René’s over-riding view of his place in the community he has found at St Michael’s is that it has given him the opportunity to be part of something greater than himself: an active, tolerant and kindly group of people who are guided and enhanced by their faith.</a:t>
            </a:r>
          </a:p>
        </p:txBody>
      </p:sp>
      <p:pic>
        <p:nvPicPr>
          <p:cNvPr id="5" name="Picture 4" descr="A picture containing grass, tree, outdoor, plant&#10;&#10;Description automatically generated">
            <a:extLst>
              <a:ext uri="{FF2B5EF4-FFF2-40B4-BE49-F238E27FC236}">
                <a16:creationId xmlns:a16="http://schemas.microsoft.com/office/drawing/2014/main" id="{F334FDF6-5699-F74B-BFD5-EABBF55AB8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5400000">
            <a:off x="6813550" y="1479551"/>
            <a:ext cx="6857999" cy="3898901"/>
          </a:xfrm>
          <a:prstGeom prst="rect">
            <a:avLst/>
          </a:prstGeom>
        </p:spPr>
      </p:pic>
    </p:spTree>
    <p:extLst>
      <p:ext uri="{BB962C8B-B14F-4D97-AF65-F5344CB8AC3E}">
        <p14:creationId xmlns:p14="http://schemas.microsoft.com/office/powerpoint/2010/main" val="308271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11</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F3E0484B-7A4D-FE48-BC26-7AE3AB4CBF9B}"/>
              </a:ext>
            </a:extLst>
          </p:cNvPr>
          <p:cNvSpPr>
            <a:spLocks noGrp="1"/>
          </p:cNvSpPr>
          <p:nvPr>
            <p:ph idx="1"/>
          </p:nvPr>
        </p:nvSpPr>
        <p:spPr>
          <a:xfrm>
            <a:off x="787373" y="792644"/>
            <a:ext cx="6722899" cy="5205819"/>
          </a:xfrm>
        </p:spPr>
        <p:txBody>
          <a:bodyPr/>
          <a:lstStyle/>
          <a:p>
            <a:r>
              <a:rPr lang="en-GB" sz="3200" b="1" dirty="0"/>
              <a:t>Maxine Simpson</a:t>
            </a:r>
          </a:p>
          <a:p>
            <a:r>
              <a:rPr lang="en-GB" dirty="0">
                <a:solidFill>
                  <a:srgbClr val="C1524D"/>
                </a:solidFill>
              </a:rPr>
              <a:t>The Lightwave Community</a:t>
            </a:r>
          </a:p>
          <a:p>
            <a:r>
              <a:rPr lang="en-GB" dirty="0"/>
              <a:t>It was through her volunteering with Lightwave that Maxine came to faith. Her journey has been gradual, until last Christmas Eve she felt confident enough to take her first communion at </a:t>
            </a:r>
            <a:br>
              <a:rPr lang="en-GB" dirty="0"/>
            </a:br>
            <a:r>
              <a:rPr lang="en-GB" dirty="0"/>
              <a:t>All Saints in Newmarket. </a:t>
            </a:r>
          </a:p>
          <a:p>
            <a:r>
              <a:rPr lang="en-GB" dirty="0"/>
              <a:t>Maxine wanted to do something useful and Lightwave seemed like the right way to do it: working in rural villages around her community, helping people across the generations. Whilst some activities like Toddler Groups have naturally been impacted by the current situation, others have become more necessary. </a:t>
            </a:r>
          </a:p>
          <a:p>
            <a:r>
              <a:rPr lang="en-GB" dirty="0"/>
              <a:t>From the start of the pandemic, Maxine helped to get food packs and internet training to elderly people, who found their normal shops closed and themselves ill-equipped to take up online shopping slots. </a:t>
            </a:r>
            <a:endParaRPr lang="en-US" dirty="0"/>
          </a:p>
        </p:txBody>
      </p:sp>
      <p:pic>
        <p:nvPicPr>
          <p:cNvPr id="5" name="Picture 4">
            <a:extLst>
              <a:ext uri="{FF2B5EF4-FFF2-40B4-BE49-F238E27FC236}">
                <a16:creationId xmlns:a16="http://schemas.microsoft.com/office/drawing/2014/main" id="{2EA79B27-6145-7140-8A27-27EBFDCD84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293100" y="0"/>
            <a:ext cx="3898900" cy="6858000"/>
          </a:xfrm>
          <a:prstGeom prst="rect">
            <a:avLst/>
          </a:prstGeom>
        </p:spPr>
      </p:pic>
    </p:spTree>
    <p:extLst>
      <p:ext uri="{BB962C8B-B14F-4D97-AF65-F5344CB8AC3E}">
        <p14:creationId xmlns:p14="http://schemas.microsoft.com/office/powerpoint/2010/main" val="3054257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12</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731FE1F6-4486-974E-B6DC-BF8FE1F3B91C}"/>
              </a:ext>
            </a:extLst>
          </p:cNvPr>
          <p:cNvSpPr>
            <a:spLocks noGrp="1"/>
          </p:cNvSpPr>
          <p:nvPr>
            <p:ph idx="1"/>
          </p:nvPr>
        </p:nvSpPr>
        <p:spPr>
          <a:xfrm>
            <a:off x="787373" y="792644"/>
            <a:ext cx="6722899" cy="5205819"/>
          </a:xfrm>
        </p:spPr>
        <p:txBody>
          <a:bodyPr/>
          <a:lstStyle/>
          <a:p>
            <a:r>
              <a:rPr lang="en-GB" sz="3200" b="1" dirty="0"/>
              <a:t>Maxine Simpson</a:t>
            </a:r>
          </a:p>
          <a:p>
            <a:r>
              <a:rPr lang="en-GB" dirty="0"/>
              <a:t>That gave her a sense that she had a clear purpose and could make a difference - and in turn, she found the COVID situation easier to cope with. Volunteering without exploring faith, however, left her with her spiritual needs unfulfilled. As she became aware of this and curious to know more, she embarked on the Alpha </a:t>
            </a:r>
            <a:r>
              <a:rPr lang="en-GB" dirty="0" err="1"/>
              <a:t>christian</a:t>
            </a:r>
            <a:r>
              <a:rPr lang="en-GB" dirty="0"/>
              <a:t> study course which helped her to understand her call to faith and its place in her life.</a:t>
            </a:r>
          </a:p>
          <a:p>
            <a:r>
              <a:rPr lang="en-GB" dirty="0"/>
              <a:t>Maxine is now a member of an online bible studies group, where she has found herself in diverse company she knows she would be unlikely to have met in other ways, and amongst whom she thrives. </a:t>
            </a:r>
          </a:p>
          <a:p>
            <a:r>
              <a:rPr lang="en-GB" dirty="0"/>
              <a:t>That communion service last Christmas Eve was the first time in her life she felt completely at home in a church, since which she describes an almost physical yearning to become a regular churchgoer somewhere. And her adult daughter, having seen the way Maxine is flourishing, is keen to start an Alpha course with her mum.</a:t>
            </a:r>
            <a:endParaRPr lang="en-US" dirty="0"/>
          </a:p>
        </p:txBody>
      </p:sp>
      <p:pic>
        <p:nvPicPr>
          <p:cNvPr id="5" name="Picture 4" descr="A person sitting on a beach with a dog&#10;&#10;Description automatically generated with medium confidence">
            <a:extLst>
              <a:ext uri="{FF2B5EF4-FFF2-40B4-BE49-F238E27FC236}">
                <a16:creationId xmlns:a16="http://schemas.microsoft.com/office/drawing/2014/main" id="{DD24374F-2FA1-AB43-9CA2-57AE6DBCCD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0" y="0"/>
            <a:ext cx="3898900" cy="6858000"/>
          </a:xfrm>
          <a:prstGeom prst="rect">
            <a:avLst/>
          </a:prstGeom>
        </p:spPr>
      </p:pic>
    </p:spTree>
    <p:extLst>
      <p:ext uri="{BB962C8B-B14F-4D97-AF65-F5344CB8AC3E}">
        <p14:creationId xmlns:p14="http://schemas.microsoft.com/office/powerpoint/2010/main" val="318383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13</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C315C803-0896-1C4B-B91C-AAE65F1E2080}"/>
              </a:ext>
            </a:extLst>
          </p:cNvPr>
          <p:cNvSpPr>
            <a:spLocks noGrp="1"/>
          </p:cNvSpPr>
          <p:nvPr>
            <p:ph idx="1"/>
          </p:nvPr>
        </p:nvSpPr>
        <p:spPr>
          <a:xfrm>
            <a:off x="787373" y="792644"/>
            <a:ext cx="6722899" cy="5205819"/>
          </a:xfrm>
        </p:spPr>
        <p:txBody>
          <a:bodyPr/>
          <a:lstStyle/>
          <a:p>
            <a:r>
              <a:rPr lang="en-GB" sz="3200" b="1" dirty="0"/>
              <a:t>Maxine Simpson</a:t>
            </a:r>
          </a:p>
          <a:p>
            <a:r>
              <a:rPr lang="en-GB" dirty="0"/>
              <a:t>Having come to faith later in life, she has encountered a little scepticism from friends along the way. But their initial concerns about the changes they saw in her melted away when they saw that those changes were entirely positive, and that Maxine was still in every other way the warm, humorous, kind friend they knew and loved.</a:t>
            </a:r>
          </a:p>
          <a:p>
            <a:r>
              <a:rPr lang="en-GB" dirty="0"/>
              <a:t>Still a very active part of the Lightwave community, Maxine describes herself as now being fulfilled. Her faith completes </a:t>
            </a:r>
            <a:br>
              <a:rPr lang="en-GB" dirty="0"/>
            </a:br>
            <a:r>
              <a:rPr lang="en-GB" dirty="0"/>
              <a:t>her life, reduces her anxiety and helps her put things </a:t>
            </a:r>
            <a:br>
              <a:rPr lang="en-GB" dirty="0"/>
            </a:br>
            <a:r>
              <a:rPr lang="en-GB" dirty="0"/>
              <a:t>into perspective.</a:t>
            </a:r>
          </a:p>
          <a:p>
            <a:endParaRPr lang="en-GB" dirty="0"/>
          </a:p>
        </p:txBody>
      </p:sp>
      <p:pic>
        <p:nvPicPr>
          <p:cNvPr id="5" name="Picture 4" descr="A picture containing indoor, dish, electric organ&#10;&#10;Description automatically generated">
            <a:extLst>
              <a:ext uri="{FF2B5EF4-FFF2-40B4-BE49-F238E27FC236}">
                <a16:creationId xmlns:a16="http://schemas.microsoft.com/office/drawing/2014/main" id="{AA6D1695-132D-6C43-A4A2-26CD3998D7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1" y="0"/>
            <a:ext cx="3898900" cy="6858000"/>
          </a:xfrm>
          <a:prstGeom prst="rect">
            <a:avLst/>
          </a:prstGeom>
        </p:spPr>
      </p:pic>
    </p:spTree>
    <p:extLst>
      <p:ext uri="{BB962C8B-B14F-4D97-AF65-F5344CB8AC3E}">
        <p14:creationId xmlns:p14="http://schemas.microsoft.com/office/powerpoint/2010/main" val="2614169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14</a:t>
            </a:fld>
            <a:r>
              <a:rPr lang="en-US" dirty="0"/>
              <a:t>   </a:t>
            </a:r>
            <a:r>
              <a:rPr lang="en-GB" dirty="0"/>
              <a:t>Diocesan </a:t>
            </a:r>
            <a:r>
              <a:rPr lang="en-US" dirty="0"/>
              <a:t>communications campaign, spring 2021</a:t>
            </a:r>
          </a:p>
          <a:p>
            <a:endParaRPr lang="en-US" dirty="0"/>
          </a:p>
        </p:txBody>
      </p:sp>
      <p:sp>
        <p:nvSpPr>
          <p:cNvPr id="7" name="Content Placeholder 1">
            <a:extLst>
              <a:ext uri="{FF2B5EF4-FFF2-40B4-BE49-F238E27FC236}">
                <a16:creationId xmlns:a16="http://schemas.microsoft.com/office/drawing/2014/main" id="{37165EAD-2D6E-AE47-B137-16614BADE934}"/>
              </a:ext>
            </a:extLst>
          </p:cNvPr>
          <p:cNvSpPr>
            <a:spLocks noGrp="1"/>
          </p:cNvSpPr>
          <p:nvPr>
            <p:ph idx="1"/>
          </p:nvPr>
        </p:nvSpPr>
        <p:spPr>
          <a:xfrm>
            <a:off x="787373" y="792644"/>
            <a:ext cx="6722899" cy="5205819"/>
          </a:xfrm>
        </p:spPr>
        <p:txBody>
          <a:bodyPr/>
          <a:lstStyle/>
          <a:p>
            <a:r>
              <a:rPr lang="en-GB" sz="3200" b="1" dirty="0"/>
              <a:t>Martha South</a:t>
            </a:r>
          </a:p>
          <a:p>
            <a:r>
              <a:rPr lang="en-GB" dirty="0">
                <a:solidFill>
                  <a:srgbClr val="C1524D"/>
                </a:solidFill>
              </a:rPr>
              <a:t>Bridge Church, Ipswich</a:t>
            </a:r>
          </a:p>
          <a:p>
            <a:r>
              <a:rPr lang="en-GB" dirty="0"/>
              <a:t>Martha grew up in a Christian household. As a teenager she thought long and hard about her faith, which really came into </a:t>
            </a:r>
            <a:br>
              <a:rPr lang="en-GB" dirty="0"/>
            </a:br>
            <a:r>
              <a:rPr lang="en-GB" dirty="0"/>
              <a:t>its own during the stress of lockdown when she and her sister both found themselves out of school at crucial times in their education. </a:t>
            </a:r>
          </a:p>
          <a:p>
            <a:r>
              <a:rPr lang="en-GB" dirty="0"/>
              <a:t>2020 was due to be a big year in the South family - Martha was taking A levels, her sister GCSEs, and their mum was retraining and taking exams too. So when lockdown was announced in March their household was turned upside down, in common with so many others. The impacts of COVID-19 on young people’s health and wellbeing has been well researched and documented: this was a time of intense pressure for Martha, and the loss of her usual physical church community made it even harder.</a:t>
            </a:r>
            <a:endParaRPr lang="en-US" dirty="0"/>
          </a:p>
        </p:txBody>
      </p:sp>
      <p:pic>
        <p:nvPicPr>
          <p:cNvPr id="8" name="Picture 7">
            <a:extLst>
              <a:ext uri="{FF2B5EF4-FFF2-40B4-BE49-F238E27FC236}">
                <a16:creationId xmlns:a16="http://schemas.microsoft.com/office/drawing/2014/main" id="{7AC79C55-6A5E-DF46-9418-966AFC9504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0" y="0"/>
            <a:ext cx="3898900" cy="6858000"/>
          </a:xfrm>
          <a:prstGeom prst="rect">
            <a:avLst/>
          </a:prstGeom>
        </p:spPr>
      </p:pic>
    </p:spTree>
    <p:extLst>
      <p:ext uri="{BB962C8B-B14F-4D97-AF65-F5344CB8AC3E}">
        <p14:creationId xmlns:p14="http://schemas.microsoft.com/office/powerpoint/2010/main" val="405148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15</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B6525C52-5FF8-A144-9E05-B50FB492634B}"/>
              </a:ext>
            </a:extLst>
          </p:cNvPr>
          <p:cNvSpPr>
            <a:spLocks noGrp="1"/>
          </p:cNvSpPr>
          <p:nvPr>
            <p:ph idx="1"/>
          </p:nvPr>
        </p:nvSpPr>
        <p:spPr>
          <a:xfrm>
            <a:off x="787373" y="792644"/>
            <a:ext cx="6722899" cy="5205819"/>
          </a:xfrm>
        </p:spPr>
        <p:txBody>
          <a:bodyPr/>
          <a:lstStyle/>
          <a:p>
            <a:r>
              <a:rPr lang="en-GB" sz="3200" b="1" dirty="0"/>
              <a:t>Martha South</a:t>
            </a:r>
          </a:p>
          <a:p>
            <a:r>
              <a:rPr lang="en-GB" dirty="0"/>
              <a:t>Martha says “I enjoy the sense of community at Bridge Church: it allows me to meet people of all ages, get to know them and be part of something bigger. I’ve really missed that during lockdown.” She is feeling the loss of real-life services, and playing in the church band. </a:t>
            </a:r>
          </a:p>
          <a:p>
            <a:r>
              <a:rPr lang="en-GB" dirty="0"/>
              <a:t>Her church has adapted to the situation by offering online worship, and she’s been able to keep the book club she runs going virtually: a great link with the varied people she’s met through Bridge Church. </a:t>
            </a:r>
          </a:p>
          <a:p>
            <a:r>
              <a:rPr lang="en-GB" dirty="0"/>
              <a:t>Digital technology has allowed Martha to connect with her faith in other ways too, when she most needs it. As she takes her first steps into a new career - delayed too, by the impacts of COVID-19 restrictions - she can bring faith into her everyday life through things like an app which sends her a short excerpt from the bible once a day, at random times.</a:t>
            </a:r>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F902051A-00FB-D24D-99F6-0C37E81E233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0" y="0"/>
            <a:ext cx="3898900" cy="6858000"/>
          </a:xfrm>
          <a:prstGeom prst="rect">
            <a:avLst/>
          </a:prstGeom>
        </p:spPr>
      </p:pic>
    </p:spTree>
    <p:extLst>
      <p:ext uri="{BB962C8B-B14F-4D97-AF65-F5344CB8AC3E}">
        <p14:creationId xmlns:p14="http://schemas.microsoft.com/office/powerpoint/2010/main" val="3025262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16</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F0FF65F8-CB56-5748-953E-87A387A0F603}"/>
              </a:ext>
            </a:extLst>
          </p:cNvPr>
          <p:cNvSpPr>
            <a:spLocks noGrp="1"/>
          </p:cNvSpPr>
          <p:nvPr>
            <p:ph idx="1"/>
          </p:nvPr>
        </p:nvSpPr>
        <p:spPr>
          <a:xfrm>
            <a:off x="787373" y="792644"/>
            <a:ext cx="6722899" cy="5205819"/>
          </a:xfrm>
        </p:spPr>
        <p:txBody>
          <a:bodyPr/>
          <a:lstStyle/>
          <a:p>
            <a:r>
              <a:rPr lang="en-GB" sz="3200" b="1" dirty="0"/>
              <a:t>Martha South</a:t>
            </a:r>
          </a:p>
          <a:p>
            <a:r>
              <a:rPr lang="en-GB" dirty="0"/>
              <a:t>And it was this quote from Philippians that came to her, struck a chord and has comforted her throughout: ‘Don’t worry about anything, but pray and ask God for everything you need, </a:t>
            </a:r>
            <a:br>
              <a:rPr lang="en-GB" dirty="0"/>
            </a:br>
            <a:r>
              <a:rPr lang="en-GB" dirty="0"/>
              <a:t>always giving thanks for what you have’. As a teenage girl, the influence of those around her can sometimes feel stronger than God’s influence, so these subtle points of connection bring </a:t>
            </a:r>
            <a:br>
              <a:rPr lang="en-GB" dirty="0"/>
            </a:br>
            <a:r>
              <a:rPr lang="en-GB" dirty="0"/>
              <a:t>her peace.</a:t>
            </a:r>
          </a:p>
          <a:p>
            <a:r>
              <a:rPr lang="en-GB" dirty="0"/>
              <a:t>As slowly we inch out of lockdown, Martha is looking forward to getting back to the church, being back there with people, and enjoying the groups and activities it allows her to take part in. She is relieved to replace the distance she has felt from her community with real connection and belonging.</a:t>
            </a:r>
            <a:endParaRPr lang="en-US" dirty="0"/>
          </a:p>
          <a:p>
            <a:endParaRPr lang="en-US" dirty="0"/>
          </a:p>
        </p:txBody>
      </p:sp>
      <p:pic>
        <p:nvPicPr>
          <p:cNvPr id="5" name="Picture 4" descr="A picture containing grass, sky, outdoor, person&#10;&#10;Description automatically generated">
            <a:extLst>
              <a:ext uri="{FF2B5EF4-FFF2-40B4-BE49-F238E27FC236}">
                <a16:creationId xmlns:a16="http://schemas.microsoft.com/office/drawing/2014/main" id="{B5D4B262-64B8-CC42-9DAA-94D9906AAA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0" y="0"/>
            <a:ext cx="3898900" cy="6858000"/>
          </a:xfrm>
          <a:prstGeom prst="rect">
            <a:avLst/>
          </a:prstGeom>
        </p:spPr>
      </p:pic>
    </p:spTree>
    <p:extLst>
      <p:ext uri="{BB962C8B-B14F-4D97-AF65-F5344CB8AC3E}">
        <p14:creationId xmlns:p14="http://schemas.microsoft.com/office/powerpoint/2010/main" val="2963920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sky with clouds&#10;&#10;Description automatically generated with low confidence">
            <a:extLst>
              <a:ext uri="{FF2B5EF4-FFF2-40B4-BE49-F238E27FC236}">
                <a16:creationId xmlns:a16="http://schemas.microsoft.com/office/drawing/2014/main" id="{5466B7AF-068F-C647-8645-0CA37487E8C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83440" cy="6858000"/>
          </a:xfrm>
          <a:prstGeom prst="rect">
            <a:avLst/>
          </a:prstGeom>
        </p:spPr>
      </p:pic>
      <p:sp>
        <p:nvSpPr>
          <p:cNvPr id="5" name="Title 3">
            <a:extLst>
              <a:ext uri="{FF2B5EF4-FFF2-40B4-BE49-F238E27FC236}">
                <a16:creationId xmlns:a16="http://schemas.microsoft.com/office/drawing/2014/main" id="{CCA84052-6595-1247-B42C-9A52D28FDC84}"/>
              </a:ext>
            </a:extLst>
          </p:cNvPr>
          <p:cNvSpPr txBox="1">
            <a:spLocks/>
          </p:cNvSpPr>
          <p:nvPr/>
        </p:nvSpPr>
        <p:spPr>
          <a:xfrm>
            <a:off x="737616" y="2453768"/>
            <a:ext cx="11454384" cy="2551783"/>
          </a:xfrm>
          <a:prstGeom prst="rect">
            <a:avLst/>
          </a:prstGeom>
        </p:spPr>
        <p:txBody>
          <a:bodyPr>
            <a:normAutofit fontScale="975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Georgia" panose="02040502050405020303" pitchFamily="18" charset="0"/>
                <a:ea typeface="+mj-ea"/>
                <a:cs typeface="+mj-cs"/>
              </a:defRPr>
            </a:lvl1pPr>
          </a:lstStyle>
          <a:p>
            <a:pPr>
              <a:lnSpc>
                <a:spcPts val="5880"/>
              </a:lnSpc>
            </a:pPr>
            <a:r>
              <a:rPr lang="en-US" dirty="0">
                <a:solidFill>
                  <a:schemeClr val="bg1"/>
                </a:solidFill>
              </a:rPr>
              <a:t>Visit</a:t>
            </a:r>
            <a:r>
              <a:rPr lang="en-US" dirty="0"/>
              <a:t> </a:t>
            </a:r>
            <a:r>
              <a:rPr lang="en-US" dirty="0">
                <a:solidFill>
                  <a:srgbClr val="F4974A"/>
                </a:solidFill>
                <a:hlinkClick r:id="rId3">
                  <a:extLst>
                    <a:ext uri="{A12FA001-AC4F-418D-AE19-62706E023703}">
                      <ahyp:hlinkClr xmlns:ahyp="http://schemas.microsoft.com/office/drawing/2018/hyperlinkcolor" val="tx"/>
                    </a:ext>
                  </a:extLst>
                </a:hlinkClick>
              </a:rPr>
              <a:t>www.cofesuffolk.org</a:t>
            </a:r>
            <a:r>
              <a:rPr lang="en-US" dirty="0">
                <a:solidFill>
                  <a:srgbClr val="F4974A"/>
                </a:solidFill>
              </a:rPr>
              <a:t> </a:t>
            </a:r>
            <a:br>
              <a:rPr lang="en-US" dirty="0">
                <a:solidFill>
                  <a:srgbClr val="C1524D"/>
                </a:solidFill>
              </a:rPr>
            </a:br>
            <a:r>
              <a:rPr lang="en-US" dirty="0">
                <a:solidFill>
                  <a:schemeClr val="bg1"/>
                </a:solidFill>
              </a:rPr>
              <a:t>to download a toolkit </a:t>
            </a:r>
            <a:br>
              <a:rPr lang="en-US" dirty="0">
                <a:solidFill>
                  <a:schemeClr val="bg1"/>
                </a:solidFill>
              </a:rPr>
            </a:br>
            <a:r>
              <a:rPr lang="en-US" dirty="0">
                <a:solidFill>
                  <a:schemeClr val="bg1"/>
                </a:solidFill>
              </a:rPr>
              <a:t>and social media graphics.</a:t>
            </a:r>
          </a:p>
        </p:txBody>
      </p:sp>
      <p:pic>
        <p:nvPicPr>
          <p:cNvPr id="6" name="Picture 5" descr="A picture containing logo&#10;&#10;Description automatically generated">
            <a:extLst>
              <a:ext uri="{FF2B5EF4-FFF2-40B4-BE49-F238E27FC236}">
                <a16:creationId xmlns:a16="http://schemas.microsoft.com/office/drawing/2014/main" id="{593EC553-8711-7D47-9749-3B309534F213}"/>
              </a:ext>
            </a:extLst>
          </p:cNvPr>
          <p:cNvPicPr>
            <a:picLocks noChangeAspect="1"/>
          </p:cNvPicPr>
          <p:nvPr/>
        </p:nvPicPr>
        <p:blipFill>
          <a:blip r:embed="rId4"/>
          <a:stretch>
            <a:fillRect/>
          </a:stretch>
        </p:blipFill>
        <p:spPr>
          <a:xfrm>
            <a:off x="438111" y="546682"/>
            <a:ext cx="3646209" cy="1299153"/>
          </a:xfrm>
          <a:prstGeom prst="rect">
            <a:avLst/>
          </a:prstGeom>
        </p:spPr>
      </p:pic>
      <p:sp>
        <p:nvSpPr>
          <p:cNvPr id="3" name="Footer Placeholder 2">
            <a:extLst>
              <a:ext uri="{FF2B5EF4-FFF2-40B4-BE49-F238E27FC236}">
                <a16:creationId xmlns:a16="http://schemas.microsoft.com/office/drawing/2014/main" id="{71F0A08F-187C-E84A-9619-73247B34693B}"/>
              </a:ext>
            </a:extLst>
          </p:cNvPr>
          <p:cNvSpPr>
            <a:spLocks noGrp="1"/>
          </p:cNvSpPr>
          <p:nvPr>
            <p:ph type="ftr" sz="quarter" idx="11"/>
          </p:nvPr>
        </p:nvSpPr>
        <p:spPr/>
        <p:txBody>
          <a:bodyPr/>
          <a:lstStyle/>
          <a:p>
            <a:fld id="{5747AAF1-9C86-1644-B2C2-FB81843E1CD4}" type="slidenum">
              <a:rPr lang="en-US"/>
              <a:pPr/>
              <a:t>17</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366835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CA8CDF-CC5A-7C47-9F0A-10B5094E7FD1}"/>
              </a:ext>
            </a:extLst>
          </p:cNvPr>
          <p:cNvSpPr>
            <a:spLocks noGrp="1"/>
          </p:cNvSpPr>
          <p:nvPr>
            <p:ph type="ctrTitle"/>
          </p:nvPr>
        </p:nvSpPr>
        <p:spPr/>
        <p:txBody>
          <a:bodyPr/>
          <a:lstStyle/>
          <a:p>
            <a:r>
              <a:rPr lang="en-US" dirty="0"/>
              <a:t>Thank you</a:t>
            </a:r>
          </a:p>
        </p:txBody>
      </p:sp>
      <p:sp>
        <p:nvSpPr>
          <p:cNvPr id="3" name="Footer Placeholder 2">
            <a:extLst>
              <a:ext uri="{FF2B5EF4-FFF2-40B4-BE49-F238E27FC236}">
                <a16:creationId xmlns:a16="http://schemas.microsoft.com/office/drawing/2014/main" id="{5BACBCD0-EF0B-A543-BFF1-1AA47C4BA053}"/>
              </a:ext>
            </a:extLst>
          </p:cNvPr>
          <p:cNvSpPr>
            <a:spLocks noGrp="1"/>
          </p:cNvSpPr>
          <p:nvPr>
            <p:ph type="ftr" sz="quarter" idx="4294967295"/>
          </p:nvPr>
        </p:nvSpPr>
        <p:spPr>
          <a:xfrm>
            <a:off x="0" y="6470650"/>
            <a:ext cx="5613400" cy="274638"/>
          </a:xfrm>
          <a:prstGeom prst="rect">
            <a:avLst/>
          </a:prstGeom>
        </p:spPr>
        <p:txBody>
          <a:bodyPr/>
          <a:lstStyle/>
          <a:p>
            <a:fld id="{5747AAF1-9C86-1644-B2C2-FB81843E1CD4}" type="slidenum">
              <a:rPr lang="en-US" smtClean="0"/>
              <a:pPr/>
              <a:t>18</a:t>
            </a:fld>
            <a:r>
              <a:rPr lang="en-US"/>
              <a:t>    Sample footer to go here</a:t>
            </a:r>
            <a:endParaRPr lang="en-US" dirty="0"/>
          </a:p>
        </p:txBody>
      </p:sp>
    </p:spTree>
    <p:extLst>
      <p:ext uri="{BB962C8B-B14F-4D97-AF65-F5344CB8AC3E}">
        <p14:creationId xmlns:p14="http://schemas.microsoft.com/office/powerpoint/2010/main" val="3109024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CF78D-80ED-F543-A2DC-54B73FB0E928}"/>
              </a:ext>
            </a:extLst>
          </p:cNvPr>
          <p:cNvSpPr>
            <a:spLocks noGrp="1"/>
          </p:cNvSpPr>
          <p:nvPr>
            <p:ph type="ftr" sz="quarter" idx="11"/>
          </p:nvPr>
        </p:nvSpPr>
        <p:spPr>
          <a:xfrm>
            <a:off x="717931" y="6470704"/>
            <a:ext cx="5613427" cy="274320"/>
          </a:xfrm>
        </p:spPr>
        <p:txBody>
          <a:bodyPr/>
          <a:lstStyle/>
          <a:p>
            <a:fld id="{5747AAF1-9C86-1644-B2C2-FB81843E1CD4}" type="slidenum">
              <a:rPr lang="en-US" smtClean="0"/>
              <a:pPr/>
              <a:t>19</a:t>
            </a:fld>
            <a:r>
              <a:rPr lang="en-US"/>
              <a:t>    Sample footer to go here</a:t>
            </a:r>
            <a:endParaRPr lang="en-US" dirty="0"/>
          </a:p>
        </p:txBody>
      </p:sp>
      <p:sp>
        <p:nvSpPr>
          <p:cNvPr id="3" name="Title 2">
            <a:extLst>
              <a:ext uri="{FF2B5EF4-FFF2-40B4-BE49-F238E27FC236}">
                <a16:creationId xmlns:a16="http://schemas.microsoft.com/office/drawing/2014/main" id="{7D56218B-D586-C645-A4AF-68BB126CCD42}"/>
              </a:ext>
            </a:extLst>
          </p:cNvPr>
          <p:cNvSpPr>
            <a:spLocks noGrp="1"/>
          </p:cNvSpPr>
          <p:nvPr>
            <p:ph type="ctrTitle"/>
          </p:nvPr>
        </p:nvSpPr>
        <p:spPr/>
        <p:txBody>
          <a:bodyPr/>
          <a:lstStyle/>
          <a:p>
            <a:r>
              <a:rPr lang="en-US" dirty="0"/>
              <a:t>Sample page break</a:t>
            </a:r>
          </a:p>
        </p:txBody>
      </p:sp>
    </p:spTree>
    <p:extLst>
      <p:ext uri="{BB962C8B-B14F-4D97-AF65-F5344CB8AC3E}">
        <p14:creationId xmlns:p14="http://schemas.microsoft.com/office/powerpoint/2010/main" val="325984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28AEE5-178F-D048-A0E6-DC848958BA4B}"/>
              </a:ext>
            </a:extLst>
          </p:cNvPr>
          <p:cNvSpPr>
            <a:spLocks noGrp="1"/>
          </p:cNvSpPr>
          <p:nvPr>
            <p:ph type="ftr" sz="quarter" idx="11"/>
          </p:nvPr>
        </p:nvSpPr>
        <p:spPr/>
        <p:txBody>
          <a:bodyPr/>
          <a:lstStyle/>
          <a:p>
            <a:fld id="{5747AAF1-9C86-1644-B2C2-FB81843E1CD4}" type="slidenum">
              <a:rPr lang="en-US"/>
              <a:pPr/>
              <a:t>2</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6174FC19-E240-3745-A834-00A135224A10}"/>
              </a:ext>
            </a:extLst>
          </p:cNvPr>
          <p:cNvSpPr>
            <a:spLocks noGrp="1"/>
          </p:cNvSpPr>
          <p:nvPr>
            <p:ph idx="1"/>
          </p:nvPr>
        </p:nvSpPr>
        <p:spPr>
          <a:xfrm>
            <a:off x="787373" y="792644"/>
            <a:ext cx="6722899" cy="5205819"/>
          </a:xfrm>
        </p:spPr>
        <p:txBody>
          <a:bodyPr/>
          <a:lstStyle/>
          <a:p>
            <a:r>
              <a:rPr lang="en-GB" sz="3200" b="1" dirty="0"/>
              <a:t>Welcome</a:t>
            </a:r>
          </a:p>
          <a:p>
            <a:r>
              <a:rPr lang="en-GB" dirty="0">
                <a:solidFill>
                  <a:srgbClr val="F4974A"/>
                </a:solidFill>
              </a:rPr>
              <a:t>The Rt Revd Dr Mike Harrison</a:t>
            </a:r>
          </a:p>
          <a:p>
            <a:r>
              <a:rPr lang="en-GB" dirty="0">
                <a:solidFill>
                  <a:srgbClr val="C1524D"/>
                </a:solidFill>
              </a:rPr>
              <a:t>Jesus is God’s body language – God’s way of communicating with us, and in sending Jesus God shows that communication and the desire to communicate are central to God’s being.</a:t>
            </a:r>
          </a:p>
          <a:p>
            <a:r>
              <a:rPr lang="en-GB" dirty="0"/>
              <a:t>As God’s Church we are also called to communicate to our world, not least God’s love and truth in Jesus.</a:t>
            </a:r>
          </a:p>
          <a:p>
            <a:r>
              <a:rPr lang="en-GB" dirty="0"/>
              <a:t>And good communication is essential for our calling to be effective. Hence my delight in being able to commend this campaign to ministers and churches. </a:t>
            </a:r>
          </a:p>
          <a:p>
            <a:r>
              <a:rPr lang="en-GB" dirty="0"/>
              <a:t>Curiosity about Christian faith is on the rise according to recent surveys. The pandemic has seen new and diverse constituencies engaging with on-line activities and Christian spirituality as well as new ways of worshipping and serving others. </a:t>
            </a:r>
          </a:p>
          <a:p>
            <a:pPr marL="128016" lvl="1" indent="0">
              <a:buNone/>
            </a:pPr>
            <a:endParaRPr lang="en-GB" dirty="0"/>
          </a:p>
          <a:p>
            <a:endParaRPr lang="en-GB" dirty="0"/>
          </a:p>
          <a:p>
            <a:endParaRPr lang="en-US" dirty="0"/>
          </a:p>
        </p:txBody>
      </p:sp>
      <p:pic>
        <p:nvPicPr>
          <p:cNvPr id="7" name="Picture 6" descr="A picture containing person, outdoor, tree, grass&#10;&#10;Description automatically generated">
            <a:extLst>
              <a:ext uri="{FF2B5EF4-FFF2-40B4-BE49-F238E27FC236}">
                <a16:creationId xmlns:a16="http://schemas.microsoft.com/office/drawing/2014/main" id="{F8B21826-9EF3-8A4D-AD4C-BB1BD6C4D42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1" y="0"/>
            <a:ext cx="3898900" cy="6858000"/>
          </a:xfrm>
          <a:prstGeom prst="rect">
            <a:avLst/>
          </a:prstGeom>
        </p:spPr>
      </p:pic>
    </p:spTree>
    <p:extLst>
      <p:ext uri="{BB962C8B-B14F-4D97-AF65-F5344CB8AC3E}">
        <p14:creationId xmlns:p14="http://schemas.microsoft.com/office/powerpoint/2010/main" val="2959065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A6C800E-B2F2-4B47-A136-9D6666C63129}"/>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endParaRPr lang="en-US" dirty="0"/>
          </a:p>
          <a:p>
            <a:pPr marL="0" indent="0">
              <a:buNone/>
            </a:pPr>
            <a:endParaRPr lang="en-US" dirty="0"/>
          </a:p>
        </p:txBody>
      </p:sp>
      <p:sp>
        <p:nvSpPr>
          <p:cNvPr id="3" name="Footer Placeholder 2">
            <a:extLst>
              <a:ext uri="{FF2B5EF4-FFF2-40B4-BE49-F238E27FC236}">
                <a16:creationId xmlns:a16="http://schemas.microsoft.com/office/drawing/2014/main" id="{9086CF27-09AD-C947-A933-B55227EB4CA8}"/>
              </a:ext>
            </a:extLst>
          </p:cNvPr>
          <p:cNvSpPr>
            <a:spLocks noGrp="1"/>
          </p:cNvSpPr>
          <p:nvPr>
            <p:ph type="ftr" sz="quarter" idx="11"/>
          </p:nvPr>
        </p:nvSpPr>
        <p:spPr>
          <a:xfrm>
            <a:off x="803275" y="6470704"/>
            <a:ext cx="5613427" cy="274320"/>
          </a:xfrm>
        </p:spPr>
        <p:txBody>
          <a:bodyPr/>
          <a:lstStyle/>
          <a:p>
            <a:fld id="{5747AAF1-9C86-1644-B2C2-FB81843E1CD4}" type="slidenum">
              <a:rPr lang="en-US" smtClean="0"/>
              <a:pPr/>
              <a:t>20</a:t>
            </a:fld>
            <a:r>
              <a:rPr lang="en-US"/>
              <a:t>    Sample footer to go here</a:t>
            </a:r>
            <a:endParaRPr lang="en-US" dirty="0"/>
          </a:p>
        </p:txBody>
      </p:sp>
    </p:spTree>
    <p:extLst>
      <p:ext uri="{BB962C8B-B14F-4D97-AF65-F5344CB8AC3E}">
        <p14:creationId xmlns:p14="http://schemas.microsoft.com/office/powerpoint/2010/main" val="3674069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CF78D-80ED-F543-A2DC-54B73FB0E928}"/>
              </a:ext>
            </a:extLst>
          </p:cNvPr>
          <p:cNvSpPr>
            <a:spLocks noGrp="1"/>
          </p:cNvSpPr>
          <p:nvPr>
            <p:ph type="ftr" sz="quarter" idx="11"/>
          </p:nvPr>
        </p:nvSpPr>
        <p:spPr>
          <a:xfrm>
            <a:off x="803275" y="6470704"/>
            <a:ext cx="5613427" cy="274320"/>
          </a:xfrm>
        </p:spPr>
        <p:txBody>
          <a:bodyPr/>
          <a:lstStyle/>
          <a:p>
            <a:fld id="{5747AAF1-9C86-1644-B2C2-FB81843E1CD4}" type="slidenum">
              <a:rPr lang="en-US" smtClean="0"/>
              <a:pPr/>
              <a:t>21</a:t>
            </a:fld>
            <a:r>
              <a:rPr lang="en-US"/>
              <a:t>    Sample footer to go here</a:t>
            </a:r>
            <a:endParaRPr lang="en-US" dirty="0"/>
          </a:p>
        </p:txBody>
      </p:sp>
      <p:sp>
        <p:nvSpPr>
          <p:cNvPr id="3" name="Title 2">
            <a:extLst>
              <a:ext uri="{FF2B5EF4-FFF2-40B4-BE49-F238E27FC236}">
                <a16:creationId xmlns:a16="http://schemas.microsoft.com/office/drawing/2014/main" id="{7D56218B-D586-C645-A4AF-68BB126CCD42}"/>
              </a:ext>
            </a:extLst>
          </p:cNvPr>
          <p:cNvSpPr>
            <a:spLocks noGrp="1"/>
          </p:cNvSpPr>
          <p:nvPr>
            <p:ph type="ctrTitle"/>
          </p:nvPr>
        </p:nvSpPr>
        <p:spPr/>
        <p:txBody>
          <a:bodyPr/>
          <a:lstStyle/>
          <a:p>
            <a:r>
              <a:rPr lang="en-US" dirty="0"/>
              <a:t>Sample page break</a:t>
            </a:r>
          </a:p>
        </p:txBody>
      </p:sp>
    </p:spTree>
    <p:extLst>
      <p:ext uri="{BB962C8B-B14F-4D97-AF65-F5344CB8AC3E}">
        <p14:creationId xmlns:p14="http://schemas.microsoft.com/office/powerpoint/2010/main" val="4237706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283D73-05AE-D145-87EE-78E0C31ED6C2}"/>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endParaRPr lang="en-US" dirty="0"/>
          </a:p>
        </p:txBody>
      </p:sp>
      <p:sp>
        <p:nvSpPr>
          <p:cNvPr id="2" name="Footer Placeholder 1">
            <a:extLst>
              <a:ext uri="{FF2B5EF4-FFF2-40B4-BE49-F238E27FC236}">
                <a16:creationId xmlns:a16="http://schemas.microsoft.com/office/drawing/2014/main" id="{C567742A-32D5-484F-A94F-1B22070FECD2}"/>
              </a:ext>
            </a:extLst>
          </p:cNvPr>
          <p:cNvSpPr>
            <a:spLocks noGrp="1"/>
          </p:cNvSpPr>
          <p:nvPr>
            <p:ph type="ftr" sz="quarter" idx="11"/>
          </p:nvPr>
        </p:nvSpPr>
        <p:spPr>
          <a:xfrm>
            <a:off x="803275" y="6470704"/>
            <a:ext cx="5613427" cy="274320"/>
          </a:xfrm>
        </p:spPr>
        <p:txBody>
          <a:bodyPr/>
          <a:lstStyle/>
          <a:p>
            <a:fld id="{5747AAF1-9C86-1644-B2C2-FB81843E1CD4}" type="slidenum">
              <a:rPr lang="en-US" smtClean="0"/>
              <a:pPr/>
              <a:t>22</a:t>
            </a:fld>
            <a:r>
              <a:rPr lang="en-US"/>
              <a:t>    Sample footer to go here</a:t>
            </a:r>
            <a:endParaRPr lang="en-US" dirty="0"/>
          </a:p>
        </p:txBody>
      </p:sp>
    </p:spTree>
    <p:extLst>
      <p:ext uri="{BB962C8B-B14F-4D97-AF65-F5344CB8AC3E}">
        <p14:creationId xmlns:p14="http://schemas.microsoft.com/office/powerpoint/2010/main" val="199701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B226F4-9003-9C44-BB9C-0C4C60952C67}"/>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a:p>
            <a:pPr>
              <a:buFont typeface="Arial" panose="020B0604020202020204" pitchFamily="34" charset="0"/>
              <a:buChar char="•"/>
            </a:pPr>
            <a:endParaRPr lang="en-US" dirty="0"/>
          </a:p>
        </p:txBody>
      </p:sp>
      <p:sp>
        <p:nvSpPr>
          <p:cNvPr id="3" name="Footer Placeholder 2">
            <a:extLst>
              <a:ext uri="{FF2B5EF4-FFF2-40B4-BE49-F238E27FC236}">
                <a16:creationId xmlns:a16="http://schemas.microsoft.com/office/drawing/2014/main" id="{DC120679-EA22-E74F-8716-6121F9B99F66}"/>
              </a:ext>
            </a:extLst>
          </p:cNvPr>
          <p:cNvSpPr>
            <a:spLocks noGrp="1"/>
          </p:cNvSpPr>
          <p:nvPr>
            <p:ph type="ftr" sz="quarter" idx="11"/>
          </p:nvPr>
        </p:nvSpPr>
        <p:spPr>
          <a:xfrm>
            <a:off x="803275" y="6470704"/>
            <a:ext cx="5613427" cy="274320"/>
          </a:xfrm>
        </p:spPr>
        <p:txBody>
          <a:bodyPr/>
          <a:lstStyle/>
          <a:p>
            <a:fld id="{5747AAF1-9C86-1644-B2C2-FB81843E1CD4}" type="slidenum">
              <a:rPr lang="en-US" smtClean="0"/>
              <a:pPr/>
              <a:t>23</a:t>
            </a:fld>
            <a:r>
              <a:rPr lang="en-US"/>
              <a:t>    Sample footer to go here</a:t>
            </a:r>
            <a:endParaRPr lang="en-US" dirty="0"/>
          </a:p>
        </p:txBody>
      </p:sp>
    </p:spTree>
    <p:extLst>
      <p:ext uri="{BB962C8B-B14F-4D97-AF65-F5344CB8AC3E}">
        <p14:creationId xmlns:p14="http://schemas.microsoft.com/office/powerpoint/2010/main" val="321754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0FF66AE-0EC5-7640-841E-06588A01A6E9}"/>
              </a:ext>
            </a:extLst>
          </p:cNvPr>
          <p:cNvSpPr>
            <a:spLocks noGrp="1"/>
          </p:cNvSpPr>
          <p:nvPr>
            <p:ph type="ftr" sz="quarter" idx="11"/>
          </p:nvPr>
        </p:nvSpPr>
        <p:spPr/>
        <p:txBody>
          <a:bodyPr/>
          <a:lstStyle/>
          <a:p>
            <a:fld id="{5747AAF1-9C86-1644-B2C2-FB81843E1CD4}" type="slidenum">
              <a:rPr lang="en-US"/>
              <a:pPr/>
              <a:t>3</a:t>
            </a:fld>
            <a:r>
              <a:rPr lang="en-US" dirty="0"/>
              <a:t>   </a:t>
            </a:r>
            <a:r>
              <a:rPr lang="en-GB" dirty="0"/>
              <a:t>Diocesan </a:t>
            </a:r>
            <a:r>
              <a:rPr lang="en-US" dirty="0"/>
              <a:t>communications campaign, spring 2021</a:t>
            </a:r>
          </a:p>
          <a:p>
            <a:endParaRPr lang="en-US" dirty="0"/>
          </a:p>
        </p:txBody>
      </p:sp>
      <p:sp>
        <p:nvSpPr>
          <p:cNvPr id="5" name="Content Placeholder 1">
            <a:extLst>
              <a:ext uri="{FF2B5EF4-FFF2-40B4-BE49-F238E27FC236}">
                <a16:creationId xmlns:a16="http://schemas.microsoft.com/office/drawing/2014/main" id="{69E63B6C-0F29-404E-A95D-0A8297D5D3B0}"/>
              </a:ext>
            </a:extLst>
          </p:cNvPr>
          <p:cNvSpPr>
            <a:spLocks noGrp="1"/>
          </p:cNvSpPr>
          <p:nvPr>
            <p:ph idx="1"/>
          </p:nvPr>
        </p:nvSpPr>
        <p:spPr>
          <a:xfrm>
            <a:off x="787373" y="792644"/>
            <a:ext cx="6722899" cy="5205819"/>
          </a:xfrm>
          <a:prstGeom prst="rect">
            <a:avLst/>
          </a:prstGeom>
        </p:spPr>
        <p:txBody>
          <a:bodyPr/>
          <a:lstStyle/>
          <a:p>
            <a:r>
              <a:rPr lang="en-GB" dirty="0"/>
              <a:t>This campaign provides a resource to parishes to develop communications and outreach as we emerge from lockdown, seeking to provide ways into the church and remove barriers </a:t>
            </a:r>
            <a:br>
              <a:rPr lang="en-GB" dirty="0"/>
            </a:br>
            <a:r>
              <a:rPr lang="en-GB" dirty="0"/>
              <a:t>to engagement.</a:t>
            </a:r>
          </a:p>
          <a:p>
            <a:r>
              <a:rPr lang="en-GB" dirty="0"/>
              <a:t>The people this is aiming at are those at various stages of connecting with church, sharing with them stories of real people with whom they can identify, people who have found engaging </a:t>
            </a:r>
            <a:br>
              <a:rPr lang="en-GB" dirty="0"/>
            </a:br>
            <a:r>
              <a:rPr lang="en-GB" dirty="0"/>
              <a:t>with the Christian faith through Church to be enriching in different ways. </a:t>
            </a:r>
          </a:p>
          <a:p>
            <a:r>
              <a:rPr lang="en-GB" dirty="0"/>
              <a:t>This campaign is the first part of a larger offering from the central communications team which is looking to utilise social media, toolkits and other means to enable parishes to share what they are doing and what they offer in attractive, accessible ways to foster greater participation and involvement.  </a:t>
            </a:r>
          </a:p>
          <a:p>
            <a:r>
              <a:rPr lang="en-GB" dirty="0"/>
              <a:t>I hope you will find it useful and I would encourage you to ask for help from the diocesan communications team if there are other ways you want to enhance your outward-focused communications.</a:t>
            </a:r>
          </a:p>
        </p:txBody>
      </p:sp>
    </p:spTree>
    <p:extLst>
      <p:ext uri="{BB962C8B-B14F-4D97-AF65-F5344CB8AC3E}">
        <p14:creationId xmlns:p14="http://schemas.microsoft.com/office/powerpoint/2010/main" val="13310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6CE0-9175-6343-8EFA-D3D2C6327BA3}"/>
              </a:ext>
            </a:extLst>
          </p:cNvPr>
          <p:cNvSpPr>
            <a:spLocks noGrp="1"/>
          </p:cNvSpPr>
          <p:nvPr>
            <p:ph type="ctrTitle"/>
          </p:nvPr>
        </p:nvSpPr>
        <p:spPr/>
        <p:txBody>
          <a:bodyPr/>
          <a:lstStyle/>
          <a:p>
            <a:r>
              <a:rPr lang="en-US" dirty="0"/>
              <a:t>How the campaign works</a:t>
            </a:r>
          </a:p>
        </p:txBody>
      </p:sp>
      <p:sp>
        <p:nvSpPr>
          <p:cNvPr id="3" name="Footer Placeholder 2">
            <a:extLst>
              <a:ext uri="{FF2B5EF4-FFF2-40B4-BE49-F238E27FC236}">
                <a16:creationId xmlns:a16="http://schemas.microsoft.com/office/drawing/2014/main" id="{DD03D05D-E1CC-1D4F-9A82-323A1B6778B6}"/>
              </a:ext>
            </a:extLst>
          </p:cNvPr>
          <p:cNvSpPr>
            <a:spLocks noGrp="1"/>
          </p:cNvSpPr>
          <p:nvPr>
            <p:ph type="ftr" sz="quarter" idx="11"/>
          </p:nvPr>
        </p:nvSpPr>
        <p:spPr/>
        <p:txBody>
          <a:bodyPr/>
          <a:lstStyle/>
          <a:p>
            <a:fld id="{5747AAF1-9C86-1644-B2C2-FB81843E1CD4}" type="slidenum">
              <a:rPr lang="en-US"/>
              <a:pPr/>
              <a:t>4</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381369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A077CD-AD16-1748-BDC1-A368B910DC48}"/>
              </a:ext>
            </a:extLst>
          </p:cNvPr>
          <p:cNvSpPr>
            <a:spLocks noGrp="1"/>
          </p:cNvSpPr>
          <p:nvPr>
            <p:ph type="ftr" sz="quarter" idx="11"/>
          </p:nvPr>
        </p:nvSpPr>
        <p:spPr/>
        <p:txBody>
          <a:bodyPr/>
          <a:lstStyle/>
          <a:p>
            <a:fld id="{5747AAF1-9C86-1644-B2C2-FB81843E1CD4}" type="slidenum">
              <a:rPr lang="en-US"/>
              <a:pPr/>
              <a:t>5</a:t>
            </a:fld>
            <a:r>
              <a:rPr lang="en-US" dirty="0"/>
              <a:t>   </a:t>
            </a:r>
            <a:r>
              <a:rPr lang="en-GB" dirty="0"/>
              <a:t>Diocesan </a:t>
            </a:r>
            <a:r>
              <a:rPr lang="en-US" dirty="0"/>
              <a:t>communications campaign, spring 2021</a:t>
            </a:r>
          </a:p>
          <a:p>
            <a:endParaRPr lang="en-US" dirty="0"/>
          </a:p>
        </p:txBody>
      </p:sp>
      <p:pic>
        <p:nvPicPr>
          <p:cNvPr id="4" name="Picture 3">
            <a:extLst>
              <a:ext uri="{FF2B5EF4-FFF2-40B4-BE49-F238E27FC236}">
                <a16:creationId xmlns:a16="http://schemas.microsoft.com/office/drawing/2014/main" id="{5FECB7AB-3F9D-2F4C-B3A6-82829BD89E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78575" y="0"/>
            <a:ext cx="5613426" cy="6858000"/>
          </a:xfrm>
          <a:prstGeom prst="rect">
            <a:avLst/>
          </a:prstGeom>
        </p:spPr>
      </p:pic>
      <p:pic>
        <p:nvPicPr>
          <p:cNvPr id="6" name="Picture 5">
            <a:extLst>
              <a:ext uri="{FF2B5EF4-FFF2-40B4-BE49-F238E27FC236}">
                <a16:creationId xmlns:a16="http://schemas.microsoft.com/office/drawing/2014/main" id="{7FC59CAA-3C57-3F44-B28B-C6BF5CEDB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3100" y="3591617"/>
            <a:ext cx="1781656" cy="3166107"/>
          </a:xfrm>
          <a:prstGeom prst="rect">
            <a:avLst/>
          </a:prstGeom>
        </p:spPr>
      </p:pic>
      <p:pic>
        <p:nvPicPr>
          <p:cNvPr id="5" name="Picture 4">
            <a:extLst>
              <a:ext uri="{FF2B5EF4-FFF2-40B4-BE49-F238E27FC236}">
                <a16:creationId xmlns:a16="http://schemas.microsoft.com/office/drawing/2014/main" id="{43B28C70-80DC-ED45-A4A6-E06CA31C97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8572" y="2850044"/>
            <a:ext cx="2646599" cy="4800600"/>
          </a:xfrm>
          <a:prstGeom prst="rect">
            <a:avLst/>
          </a:prstGeom>
        </p:spPr>
      </p:pic>
      <p:sp>
        <p:nvSpPr>
          <p:cNvPr id="7" name="Content Placeholder 1">
            <a:extLst>
              <a:ext uri="{FF2B5EF4-FFF2-40B4-BE49-F238E27FC236}">
                <a16:creationId xmlns:a16="http://schemas.microsoft.com/office/drawing/2014/main" id="{D612E0A2-E093-E548-B3E7-44D0E3B6CDD0}"/>
              </a:ext>
            </a:extLst>
          </p:cNvPr>
          <p:cNvSpPr>
            <a:spLocks noGrp="1"/>
          </p:cNvSpPr>
          <p:nvPr>
            <p:ph idx="1"/>
          </p:nvPr>
        </p:nvSpPr>
        <p:spPr>
          <a:xfrm>
            <a:off x="787373" y="792644"/>
            <a:ext cx="6722899" cy="5205819"/>
          </a:xfrm>
        </p:spPr>
        <p:txBody>
          <a:bodyPr/>
          <a:lstStyle/>
          <a:p>
            <a:r>
              <a:rPr lang="en-GB" sz="3200" b="1" dirty="0"/>
              <a:t>Print and Digital</a:t>
            </a:r>
          </a:p>
          <a:p>
            <a:r>
              <a:rPr lang="en-GB" dirty="0">
                <a:solidFill>
                  <a:srgbClr val="C1524D"/>
                </a:solidFill>
              </a:rPr>
              <a:t>The campaign comes to life on line and in the real </a:t>
            </a:r>
            <a:br>
              <a:rPr lang="en-GB" dirty="0">
                <a:solidFill>
                  <a:srgbClr val="C1524D"/>
                </a:solidFill>
              </a:rPr>
            </a:br>
            <a:r>
              <a:rPr lang="en-GB" dirty="0">
                <a:solidFill>
                  <a:srgbClr val="C1524D"/>
                </a:solidFill>
              </a:rPr>
              <a:t>world through social media activity, and print-ready</a:t>
            </a:r>
            <a:br>
              <a:rPr lang="en-GB" dirty="0">
                <a:solidFill>
                  <a:srgbClr val="C1524D"/>
                </a:solidFill>
              </a:rPr>
            </a:br>
            <a:r>
              <a:rPr lang="en-GB" dirty="0">
                <a:solidFill>
                  <a:srgbClr val="C1524D"/>
                </a:solidFill>
              </a:rPr>
              <a:t>artwork provided to parishes as part of a toolkit.</a:t>
            </a:r>
          </a:p>
          <a:p>
            <a:r>
              <a:rPr lang="en-GB" dirty="0"/>
              <a:t>Parish teams are invited to download files which</a:t>
            </a:r>
            <a:br>
              <a:rPr lang="en-GB" dirty="0"/>
            </a:br>
            <a:r>
              <a:rPr lang="en-GB" dirty="0"/>
              <a:t>they can get printed out locally. They are designed</a:t>
            </a:r>
            <a:br>
              <a:rPr lang="en-GB" dirty="0"/>
            </a:br>
            <a:r>
              <a:rPr lang="en-GB" dirty="0"/>
              <a:t>to be easy to access and use with limited</a:t>
            </a:r>
            <a:br>
              <a:rPr lang="en-GB" dirty="0"/>
            </a:br>
            <a:r>
              <a:rPr lang="en-GB" dirty="0"/>
              <a:t>resource: pew cards, for example, are</a:t>
            </a:r>
            <a:br>
              <a:rPr lang="en-GB" dirty="0"/>
            </a:br>
            <a:r>
              <a:rPr lang="en-GB" dirty="0"/>
              <a:t>printed x 4 on A4 to be cut to size and placed,</a:t>
            </a:r>
            <a:br>
              <a:rPr lang="en-GB" dirty="0"/>
            </a:br>
            <a:r>
              <a:rPr lang="en-GB" dirty="0"/>
              <a:t>leaflets are simple, one-sided A5s allowing</a:t>
            </a:r>
            <a:br>
              <a:rPr lang="en-GB" dirty="0"/>
            </a:br>
            <a:r>
              <a:rPr lang="en-GB" dirty="0"/>
              <a:t>two per A4 sheet.</a:t>
            </a:r>
          </a:p>
          <a:p>
            <a:r>
              <a:rPr lang="en-GB" dirty="0"/>
              <a:t>Digital assets include this presentation</a:t>
            </a:r>
            <a:br>
              <a:rPr lang="en-GB" dirty="0"/>
            </a:br>
            <a:r>
              <a:rPr lang="en-GB" dirty="0"/>
              <a:t>and social media posts, as well as the</a:t>
            </a:r>
            <a:br>
              <a:rPr lang="en-GB" dirty="0"/>
            </a:br>
            <a:r>
              <a:rPr lang="en-GB" dirty="0"/>
              <a:t>original elements, for you to work with.</a:t>
            </a:r>
          </a:p>
          <a:p>
            <a:pPr marL="128016" lvl="1" indent="0">
              <a:buNone/>
            </a:pPr>
            <a:endParaRPr lang="en-GB" dirty="0"/>
          </a:p>
          <a:p>
            <a:endParaRPr lang="en-GB" dirty="0"/>
          </a:p>
          <a:p>
            <a:endParaRPr lang="en-US" dirty="0"/>
          </a:p>
          <a:p>
            <a:pPr marL="0" indent="0">
              <a:buNone/>
            </a:pPr>
            <a:endParaRPr lang="en-US" dirty="0"/>
          </a:p>
        </p:txBody>
      </p:sp>
    </p:spTree>
    <p:extLst>
      <p:ext uri="{BB962C8B-B14F-4D97-AF65-F5344CB8AC3E}">
        <p14:creationId xmlns:p14="http://schemas.microsoft.com/office/powerpoint/2010/main" val="270227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5455859-5365-014E-A174-AD9EA2986321}"/>
              </a:ext>
            </a:extLst>
          </p:cNvPr>
          <p:cNvSpPr>
            <a:spLocks noGrp="1"/>
          </p:cNvSpPr>
          <p:nvPr>
            <p:ph type="ftr" sz="quarter" idx="11"/>
          </p:nvPr>
        </p:nvSpPr>
        <p:spPr/>
        <p:txBody>
          <a:bodyPr/>
          <a:lstStyle/>
          <a:p>
            <a:fld id="{5747AAF1-9C86-1644-B2C2-FB81843E1CD4}" type="slidenum">
              <a:rPr lang="en-US"/>
              <a:pPr/>
              <a:t>6</a:t>
            </a:fld>
            <a:r>
              <a:rPr lang="en-US" dirty="0"/>
              <a:t>   </a:t>
            </a:r>
            <a:r>
              <a:rPr lang="en-GB" dirty="0"/>
              <a:t>Diocesan </a:t>
            </a:r>
            <a:r>
              <a:rPr lang="en-US" dirty="0"/>
              <a:t>communications campaign, spring 2021</a:t>
            </a:r>
          </a:p>
          <a:p>
            <a:endParaRPr lang="en-US" dirty="0"/>
          </a:p>
        </p:txBody>
      </p:sp>
      <p:sp>
        <p:nvSpPr>
          <p:cNvPr id="6" name="Content Placeholder 1">
            <a:extLst>
              <a:ext uri="{FF2B5EF4-FFF2-40B4-BE49-F238E27FC236}">
                <a16:creationId xmlns:a16="http://schemas.microsoft.com/office/drawing/2014/main" id="{E18FD328-A435-C541-B891-4F19889E30F6}"/>
              </a:ext>
            </a:extLst>
          </p:cNvPr>
          <p:cNvSpPr>
            <a:spLocks noGrp="1"/>
          </p:cNvSpPr>
          <p:nvPr>
            <p:ph idx="1"/>
          </p:nvPr>
        </p:nvSpPr>
        <p:spPr>
          <a:xfrm>
            <a:off x="787373" y="792644"/>
            <a:ext cx="6722899" cy="5205819"/>
          </a:xfrm>
        </p:spPr>
        <p:txBody>
          <a:bodyPr/>
          <a:lstStyle/>
          <a:p>
            <a:r>
              <a:rPr lang="en-GB" sz="3200" b="1" dirty="0"/>
              <a:t>In your parish</a:t>
            </a:r>
          </a:p>
          <a:p>
            <a:r>
              <a:rPr lang="en-GB" dirty="0">
                <a:solidFill>
                  <a:srgbClr val="C1524D"/>
                </a:solidFill>
              </a:rPr>
              <a:t>We encourage you to use the campaign’s central</a:t>
            </a:r>
            <a:br>
              <a:rPr lang="en-GB" dirty="0">
                <a:solidFill>
                  <a:srgbClr val="C1524D"/>
                </a:solidFill>
              </a:rPr>
            </a:br>
            <a:r>
              <a:rPr lang="en-GB" dirty="0">
                <a:solidFill>
                  <a:srgbClr val="C1524D"/>
                </a:solidFill>
              </a:rPr>
              <a:t>question to spur and stimulate conversation</a:t>
            </a:r>
            <a:br>
              <a:rPr lang="en-GB" dirty="0">
                <a:solidFill>
                  <a:srgbClr val="C1524D"/>
                </a:solidFill>
              </a:rPr>
            </a:br>
            <a:r>
              <a:rPr lang="en-GB" dirty="0">
                <a:solidFill>
                  <a:srgbClr val="C1524D"/>
                </a:solidFill>
              </a:rPr>
              <a:t>in your own parish community.</a:t>
            </a:r>
          </a:p>
          <a:p>
            <a:r>
              <a:rPr lang="en-GB" dirty="0"/>
              <a:t>Speaking to your congregation and people who</a:t>
            </a:r>
            <a:br>
              <a:rPr lang="en-GB" dirty="0"/>
            </a:br>
            <a:r>
              <a:rPr lang="en-GB" dirty="0"/>
              <a:t>take part in church activities, find out what</a:t>
            </a:r>
            <a:br>
              <a:rPr lang="en-GB" dirty="0"/>
            </a:br>
            <a:r>
              <a:rPr lang="en-GB" dirty="0"/>
              <a:t>they find through church?</a:t>
            </a:r>
          </a:p>
          <a:p>
            <a:r>
              <a:rPr lang="en-GB" dirty="0"/>
              <a:t>This can form the basis of your own</a:t>
            </a:r>
            <a:br>
              <a:rPr lang="en-GB" dirty="0"/>
            </a:br>
            <a:r>
              <a:rPr lang="en-GB" dirty="0"/>
              <a:t>social media activity, sermons and news;</a:t>
            </a:r>
            <a:br>
              <a:rPr lang="en-GB" dirty="0"/>
            </a:br>
            <a:r>
              <a:rPr lang="en-GB" dirty="0"/>
              <a:t>and will support you to grow </a:t>
            </a:r>
            <a:br>
              <a:rPr lang="en-GB" dirty="0"/>
            </a:br>
            <a:r>
              <a:rPr lang="en-GB" dirty="0"/>
              <a:t>active and flourishing congregations.</a:t>
            </a:r>
          </a:p>
          <a:p>
            <a:pPr marL="128016" lvl="1" indent="0">
              <a:buNone/>
            </a:pPr>
            <a:endParaRPr lang="en-GB" dirty="0"/>
          </a:p>
          <a:p>
            <a:endParaRPr lang="en-GB" dirty="0"/>
          </a:p>
          <a:p>
            <a:endParaRPr lang="en-US" dirty="0"/>
          </a:p>
          <a:p>
            <a:pPr marL="0" indent="0">
              <a:buNone/>
            </a:pPr>
            <a:endParaRPr lang="en-US" dirty="0"/>
          </a:p>
        </p:txBody>
      </p:sp>
      <p:pic>
        <p:nvPicPr>
          <p:cNvPr id="7" name="Picture 6">
            <a:extLst>
              <a:ext uri="{FF2B5EF4-FFF2-40B4-BE49-F238E27FC236}">
                <a16:creationId xmlns:a16="http://schemas.microsoft.com/office/drawing/2014/main" id="{DD034FE5-1E29-2A46-9E38-3BF06FEDFD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78575" y="0"/>
            <a:ext cx="5613426" cy="6858000"/>
          </a:xfrm>
          <a:prstGeom prst="rect">
            <a:avLst/>
          </a:prstGeom>
        </p:spPr>
      </p:pic>
    </p:spTree>
    <p:extLst>
      <p:ext uri="{BB962C8B-B14F-4D97-AF65-F5344CB8AC3E}">
        <p14:creationId xmlns:p14="http://schemas.microsoft.com/office/powerpoint/2010/main" val="3388946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135B5-3FE0-E14C-A676-1D49B68D9A44}"/>
              </a:ext>
            </a:extLst>
          </p:cNvPr>
          <p:cNvSpPr>
            <a:spLocks noGrp="1"/>
          </p:cNvSpPr>
          <p:nvPr>
            <p:ph type="ctrTitle"/>
          </p:nvPr>
        </p:nvSpPr>
        <p:spPr/>
        <p:txBody>
          <a:bodyPr/>
          <a:lstStyle/>
          <a:p>
            <a:r>
              <a:rPr lang="en-US" dirty="0"/>
              <a:t>Our stories</a:t>
            </a:r>
          </a:p>
        </p:txBody>
      </p:sp>
      <p:sp>
        <p:nvSpPr>
          <p:cNvPr id="3" name="Footer Placeholder 2">
            <a:extLst>
              <a:ext uri="{FF2B5EF4-FFF2-40B4-BE49-F238E27FC236}">
                <a16:creationId xmlns:a16="http://schemas.microsoft.com/office/drawing/2014/main" id="{2301C7DE-687A-704E-B2A6-FA1F0E74FA00}"/>
              </a:ext>
            </a:extLst>
          </p:cNvPr>
          <p:cNvSpPr>
            <a:spLocks noGrp="1"/>
          </p:cNvSpPr>
          <p:nvPr>
            <p:ph type="ftr" sz="quarter" idx="11"/>
          </p:nvPr>
        </p:nvSpPr>
        <p:spPr/>
        <p:txBody>
          <a:bodyPr/>
          <a:lstStyle/>
          <a:p>
            <a:fld id="{5747AAF1-9C86-1644-B2C2-FB81843E1CD4}" type="slidenum">
              <a:rPr lang="en-US"/>
              <a:pPr/>
              <a:t>7</a:t>
            </a:fld>
            <a:r>
              <a:rPr lang="en-US" dirty="0"/>
              <a:t>   </a:t>
            </a:r>
            <a:r>
              <a:rPr lang="en-GB" dirty="0"/>
              <a:t>Diocesan </a:t>
            </a:r>
            <a:r>
              <a:rPr lang="en-US" dirty="0"/>
              <a:t>communications campaign, spring 2021</a:t>
            </a:r>
          </a:p>
          <a:p>
            <a:endParaRPr lang="en-US" dirty="0"/>
          </a:p>
        </p:txBody>
      </p:sp>
    </p:spTree>
    <p:extLst>
      <p:ext uri="{BB962C8B-B14F-4D97-AF65-F5344CB8AC3E}">
        <p14:creationId xmlns:p14="http://schemas.microsoft.com/office/powerpoint/2010/main" val="62729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8</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651BE8DC-5DFE-2C49-95A4-C265D0F33C40}"/>
              </a:ext>
            </a:extLst>
          </p:cNvPr>
          <p:cNvSpPr>
            <a:spLocks noGrp="1"/>
          </p:cNvSpPr>
          <p:nvPr>
            <p:ph idx="1"/>
          </p:nvPr>
        </p:nvSpPr>
        <p:spPr>
          <a:xfrm>
            <a:off x="787373" y="792644"/>
            <a:ext cx="6722899" cy="5205819"/>
          </a:xfrm>
        </p:spPr>
        <p:txBody>
          <a:bodyPr/>
          <a:lstStyle/>
          <a:p>
            <a:r>
              <a:rPr lang="en-GB" sz="3200" b="1" dirty="0"/>
              <a:t>René Moor</a:t>
            </a:r>
          </a:p>
          <a:p>
            <a:r>
              <a:rPr lang="en-GB" dirty="0">
                <a:solidFill>
                  <a:srgbClr val="C1524D"/>
                </a:solidFill>
              </a:rPr>
              <a:t>St Michael’s Beccles congregation</a:t>
            </a:r>
          </a:p>
          <a:p>
            <a:r>
              <a:rPr lang="en-GB" dirty="0"/>
              <a:t>As a child, René was brought up in a traditional Dutch Reformed church. Having rebelled against it as a teenager and then moved to England, it took him until his 30’s to rediscover church, though his desire for spiritual nourishment and direction stayed strong throughout.</a:t>
            </a:r>
          </a:p>
          <a:p>
            <a:r>
              <a:rPr lang="en-GB" dirty="0"/>
              <a:t>When René met his soon to be fiancée, he found church again through members of her family, and felt so welcomed that he decided to get confirmed into the Church of England.</a:t>
            </a:r>
          </a:p>
          <a:p>
            <a:r>
              <a:rPr lang="en-GB" dirty="0"/>
              <a:t>That was a decade ago, and René says “I found a church community that put kindness and acceptance first. My parish priest became a confidante and advisor to me, helping me to find spiritual enrichment as my career grew.”</a:t>
            </a:r>
            <a:endParaRPr lang="en-US" dirty="0"/>
          </a:p>
          <a:p>
            <a:pPr marL="0" indent="0">
              <a:buNone/>
            </a:pPr>
            <a:endParaRPr lang="en-US" dirty="0"/>
          </a:p>
        </p:txBody>
      </p:sp>
      <p:pic>
        <p:nvPicPr>
          <p:cNvPr id="5" name="Picture 4">
            <a:extLst>
              <a:ext uri="{FF2B5EF4-FFF2-40B4-BE49-F238E27FC236}">
                <a16:creationId xmlns:a16="http://schemas.microsoft.com/office/drawing/2014/main" id="{282FC5ED-B159-B14C-A609-2C6C725BFF3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0" y="0"/>
            <a:ext cx="3898900" cy="6858000"/>
          </a:xfrm>
          <a:prstGeom prst="rect">
            <a:avLst/>
          </a:prstGeom>
        </p:spPr>
      </p:pic>
    </p:spTree>
    <p:extLst>
      <p:ext uri="{BB962C8B-B14F-4D97-AF65-F5344CB8AC3E}">
        <p14:creationId xmlns:p14="http://schemas.microsoft.com/office/powerpoint/2010/main" val="197262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F656AEE-C99A-9142-A206-89A64EF19B5E}"/>
              </a:ext>
            </a:extLst>
          </p:cNvPr>
          <p:cNvSpPr>
            <a:spLocks noGrp="1"/>
          </p:cNvSpPr>
          <p:nvPr>
            <p:ph type="ftr" sz="quarter" idx="11"/>
          </p:nvPr>
        </p:nvSpPr>
        <p:spPr/>
        <p:txBody>
          <a:bodyPr/>
          <a:lstStyle/>
          <a:p>
            <a:fld id="{5747AAF1-9C86-1644-B2C2-FB81843E1CD4}" type="slidenum">
              <a:rPr lang="en-US"/>
              <a:pPr/>
              <a:t>9</a:t>
            </a:fld>
            <a:r>
              <a:rPr lang="en-US" dirty="0"/>
              <a:t>   </a:t>
            </a:r>
            <a:r>
              <a:rPr lang="en-GB" dirty="0"/>
              <a:t>Diocesan </a:t>
            </a:r>
            <a:r>
              <a:rPr lang="en-US" dirty="0"/>
              <a:t>communications campaign, spring 2021</a:t>
            </a:r>
          </a:p>
          <a:p>
            <a:endParaRPr lang="en-US" dirty="0"/>
          </a:p>
        </p:txBody>
      </p:sp>
      <p:sp>
        <p:nvSpPr>
          <p:cNvPr id="4" name="Content Placeholder 1">
            <a:extLst>
              <a:ext uri="{FF2B5EF4-FFF2-40B4-BE49-F238E27FC236}">
                <a16:creationId xmlns:a16="http://schemas.microsoft.com/office/drawing/2014/main" id="{C9B21320-E117-8A47-AC72-5A8F1E9DF58F}"/>
              </a:ext>
            </a:extLst>
          </p:cNvPr>
          <p:cNvSpPr>
            <a:spLocks noGrp="1"/>
          </p:cNvSpPr>
          <p:nvPr>
            <p:ph idx="1"/>
          </p:nvPr>
        </p:nvSpPr>
        <p:spPr>
          <a:xfrm>
            <a:off x="787373" y="792644"/>
            <a:ext cx="6722899" cy="5205819"/>
          </a:xfrm>
        </p:spPr>
        <p:txBody>
          <a:bodyPr/>
          <a:lstStyle/>
          <a:p>
            <a:r>
              <a:rPr lang="en-GB" sz="3200" b="1" dirty="0"/>
              <a:t>René Moor</a:t>
            </a:r>
          </a:p>
          <a:p>
            <a:r>
              <a:rPr lang="en-GB" dirty="0"/>
              <a:t>But when his priest retired, René again found himself without a church and missed it: he felt spiritually homeless. Like so many people, he was nervous of going into a new church. What would he find behind those big oak doors? How would he be received? </a:t>
            </a:r>
          </a:p>
          <a:p>
            <a:r>
              <a:rPr lang="en-GB" dirty="0"/>
              <a:t>Over time, René says, “My desire to reconnect with worship made me find the courage to push open those doors to St Michael’s church in Beccles: and that courage was rewarded from that very first Sunday. I  received a warm, enthusiastic welcome; and knew that I had found just the right church.”</a:t>
            </a:r>
          </a:p>
          <a:p>
            <a:r>
              <a:rPr lang="en-GB" dirty="0"/>
              <a:t>Now, René derives great joy from the routines and reflection that this church allows in his increasingly pressurised life, working as an Optician and managing the business during a global pandemic. That hour on a Sunday morning - up first in the household, heading into town, letting the rhythms of the church service bring comfort and enlightenment - is a point of peace in the week.</a:t>
            </a:r>
            <a:endParaRPr lang="en-US" dirty="0"/>
          </a:p>
        </p:txBody>
      </p:sp>
      <p:pic>
        <p:nvPicPr>
          <p:cNvPr id="5" name="Picture 4">
            <a:extLst>
              <a:ext uri="{FF2B5EF4-FFF2-40B4-BE49-F238E27FC236}">
                <a16:creationId xmlns:a16="http://schemas.microsoft.com/office/drawing/2014/main" id="{FC28AADD-91C1-6A4A-B53C-DC6C4E0036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93100" y="0"/>
            <a:ext cx="3898900" cy="6858000"/>
          </a:xfrm>
          <a:prstGeom prst="rect">
            <a:avLst/>
          </a:prstGeom>
        </p:spPr>
      </p:pic>
    </p:spTree>
    <p:extLst>
      <p:ext uri="{BB962C8B-B14F-4D97-AF65-F5344CB8AC3E}">
        <p14:creationId xmlns:p14="http://schemas.microsoft.com/office/powerpoint/2010/main" val="2155549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i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Page break red">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Page break orange">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4.xml><?xml version="1.0" encoding="utf-8"?>
<a:theme xmlns:a="http://schemas.openxmlformats.org/drawingml/2006/main" name="3_Tri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624</TotalTime>
  <Words>2049</Words>
  <Application>Microsoft Office PowerPoint</Application>
  <PresentationFormat>Widescreen</PresentationFormat>
  <Paragraphs>103</Paragraphs>
  <Slides>23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Georgia</vt:lpstr>
      <vt:lpstr>Tahoma</vt:lpstr>
      <vt:lpstr>Tw Cen MT</vt:lpstr>
      <vt:lpstr>Wingdings 3</vt:lpstr>
      <vt:lpstr>Trial</vt:lpstr>
      <vt:lpstr>Page break red</vt:lpstr>
      <vt:lpstr>Page break orange</vt:lpstr>
      <vt:lpstr>3_Trial</vt:lpstr>
      <vt:lpstr>Diocesan communications campaign, spring 2021</vt:lpstr>
      <vt:lpstr>PowerPoint Presentation</vt:lpstr>
      <vt:lpstr>PowerPoint Presentation</vt:lpstr>
      <vt:lpstr>How the campaign works</vt:lpstr>
      <vt:lpstr>PowerPoint Presentation</vt:lpstr>
      <vt:lpstr>PowerPoint Presentation</vt:lpstr>
      <vt:lpstr>Our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Sample page break</vt:lpstr>
      <vt:lpstr>PowerPoint Presentation</vt:lpstr>
      <vt:lpstr>Sample page break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Antonioli</dc:creator>
  <cp:lastModifiedBy>Leonie Ryle</cp:lastModifiedBy>
  <cp:revision>49</cp:revision>
  <dcterms:created xsi:type="dcterms:W3CDTF">2021-04-23T13:15:00Z</dcterms:created>
  <dcterms:modified xsi:type="dcterms:W3CDTF">2021-04-29T08:43:20Z</dcterms:modified>
</cp:coreProperties>
</file>