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2" r:id="rId1"/>
  </p:sldMasterIdLst>
  <p:sldIdLst>
    <p:sldId id="256" r:id="rId2"/>
    <p:sldId id="415" r:id="rId3"/>
    <p:sldId id="416" r:id="rId4"/>
    <p:sldId id="571" r:id="rId5"/>
    <p:sldId id="570" r:id="rId6"/>
    <p:sldId id="554" r:id="rId7"/>
    <p:sldId id="574" r:id="rId8"/>
    <p:sldId id="257" r:id="rId9"/>
    <p:sldId id="259" r:id="rId10"/>
    <p:sldId id="274" r:id="rId11"/>
    <p:sldId id="331" r:id="rId12"/>
    <p:sldId id="466" r:id="rId13"/>
    <p:sldId id="463" r:id="rId14"/>
    <p:sldId id="572" r:id="rId15"/>
    <p:sldId id="265" r:id="rId16"/>
    <p:sldId id="315" r:id="rId17"/>
    <p:sldId id="553" r:id="rId18"/>
    <p:sldId id="549" r:id="rId19"/>
    <p:sldId id="319" r:id="rId20"/>
    <p:sldId id="320" r:id="rId21"/>
    <p:sldId id="263" r:id="rId22"/>
    <p:sldId id="552" r:id="rId23"/>
    <p:sldId id="312" r:id="rId24"/>
    <p:sldId id="270" r:id="rId25"/>
    <p:sldId id="555" r:id="rId26"/>
    <p:sldId id="568" r:id="rId27"/>
    <p:sldId id="534" r:id="rId28"/>
    <p:sldId id="364" r:id="rId29"/>
    <p:sldId id="567" r:id="rId30"/>
    <p:sldId id="569" r:id="rId31"/>
    <p:sldId id="264" r:id="rId32"/>
    <p:sldId id="267" r:id="rId33"/>
    <p:sldId id="268" r:id="rId34"/>
    <p:sldId id="413" r:id="rId35"/>
    <p:sldId id="547" r:id="rId36"/>
    <p:sldId id="292" r:id="rId37"/>
    <p:sldId id="58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3F1A"/>
    <a:srgbClr val="3743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6B11B-0BF7-47A3-84C3-99BA49632FA3}" v="42" dt="2022-11-18T21:09:57.006"/>
    <p1510:client id="{E7E45248-99EF-4198-94D2-945B67B025EF}" v="291" dt="2022-11-19T08:34:03.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9" autoAdjust="0"/>
    <p:restoredTop sz="94660"/>
  </p:normalViewPr>
  <p:slideViewPr>
    <p:cSldViewPr snapToGrid="0">
      <p:cViewPr varScale="1">
        <p:scale>
          <a:sx n="64" d="100"/>
          <a:sy n="64" d="100"/>
        </p:scale>
        <p:origin x="5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83EC9-0451-4B30-8AD8-1EA46C4EC730}" type="doc">
      <dgm:prSet loTypeId="urn:microsoft.com/office/officeart/2008/layout/LinedList" loCatId="list" qsTypeId="urn:microsoft.com/office/officeart/2005/8/quickstyle/simple4" qsCatId="simple" csTypeId="urn:microsoft.com/office/officeart/2005/8/colors/accent6_2" csCatId="accent6" phldr="1"/>
      <dgm:spPr/>
      <dgm:t>
        <a:bodyPr/>
        <a:lstStyle/>
        <a:p>
          <a:endParaRPr lang="en-US"/>
        </a:p>
      </dgm:t>
    </dgm:pt>
    <dgm:pt modelId="{B71CA78B-20E6-4B3D-8464-E35090A69224}">
      <dgm:prSet custT="1"/>
      <dgm:spPr/>
      <dgm:t>
        <a:bodyPr/>
        <a:lstStyle/>
        <a:p>
          <a:r>
            <a:rPr lang="en-GB" sz="2400" b="1" i="0" dirty="0">
              <a:solidFill>
                <a:schemeClr val="bg1"/>
              </a:solidFill>
              <a:latin typeface="Garamond" panose="02020404030301010803" pitchFamily="18" charset="0"/>
            </a:rPr>
            <a:t>‘I hope I can preach with each painting, not just make pictures.  I want people to look at the pictures, of course, but if the message of my deepest motivation for painting comes across, then I hope that the message of the Gospel comes with it as well’.</a:t>
          </a:r>
        </a:p>
        <a:p>
          <a:endParaRPr lang="en-GB" sz="2400" b="1" i="0" dirty="0">
            <a:solidFill>
              <a:schemeClr val="bg1"/>
            </a:solidFill>
            <a:latin typeface="Garamond" panose="02020404030301010803" pitchFamily="18" charset="0"/>
          </a:endParaRPr>
        </a:p>
        <a:p>
          <a:r>
            <a:rPr lang="en-GB" sz="2400" b="1" i="0" dirty="0">
              <a:solidFill>
                <a:schemeClr val="bg1"/>
              </a:solidFill>
              <a:latin typeface="Garamond" panose="02020404030301010803" pitchFamily="18" charset="0"/>
            </a:rPr>
            <a:t>‘People come to Ellwangen asking to see the painter.  If they’re that interested in the painter, then they haven’t understood the paintings’. </a:t>
          </a:r>
          <a:endParaRPr lang="en-US" sz="2400" i="0" dirty="0">
            <a:solidFill>
              <a:schemeClr val="bg1"/>
            </a:solidFill>
            <a:latin typeface="Garamond" panose="02020404030301010803" pitchFamily="18" charset="0"/>
          </a:endParaRPr>
        </a:p>
      </dgm:t>
    </dgm:pt>
    <dgm:pt modelId="{B4480FD7-3A18-4983-ACE1-A70C60475302}" type="parTrans" cxnId="{D7F6E3A4-690A-4623-BEF5-63313D7C2869}">
      <dgm:prSet/>
      <dgm:spPr/>
      <dgm:t>
        <a:bodyPr/>
        <a:lstStyle/>
        <a:p>
          <a:endParaRPr lang="en-US"/>
        </a:p>
      </dgm:t>
    </dgm:pt>
    <dgm:pt modelId="{822EB3EE-4811-4012-944F-AAA0F241B40F}" type="sibTrans" cxnId="{D7F6E3A4-690A-4623-BEF5-63313D7C2869}">
      <dgm:prSet/>
      <dgm:spPr/>
      <dgm:t>
        <a:bodyPr/>
        <a:lstStyle/>
        <a:p>
          <a:endParaRPr lang="en-US"/>
        </a:p>
      </dgm:t>
    </dgm:pt>
    <dgm:pt modelId="{760199C5-0161-4BBF-9096-E901CA7A52FA}">
      <dgm:prSet/>
      <dgm:spPr/>
      <dgm:t>
        <a:bodyPr/>
        <a:lstStyle/>
        <a:p>
          <a:r>
            <a:rPr lang="en-GB" b="1" i="0" dirty="0">
              <a:latin typeface="Garamond" panose="02020404030301010803" pitchFamily="18" charset="0"/>
            </a:rPr>
            <a:t> </a:t>
          </a:r>
          <a:endParaRPr lang="en-US" dirty="0">
            <a:latin typeface="Garamond" panose="02020404030301010803" pitchFamily="18" charset="0"/>
          </a:endParaRPr>
        </a:p>
      </dgm:t>
    </dgm:pt>
    <dgm:pt modelId="{D447F092-B407-46F2-8543-6D9DF82B909E}" type="parTrans" cxnId="{C8BADAAE-4DF3-4FC0-983A-A0DA967979DC}">
      <dgm:prSet/>
      <dgm:spPr/>
      <dgm:t>
        <a:bodyPr/>
        <a:lstStyle/>
        <a:p>
          <a:endParaRPr lang="en-US"/>
        </a:p>
      </dgm:t>
    </dgm:pt>
    <dgm:pt modelId="{872E4034-527A-44B2-A94D-4FBA86D19A42}" type="sibTrans" cxnId="{C8BADAAE-4DF3-4FC0-983A-A0DA967979DC}">
      <dgm:prSet/>
      <dgm:spPr/>
      <dgm:t>
        <a:bodyPr/>
        <a:lstStyle/>
        <a:p>
          <a:endParaRPr lang="en-US"/>
        </a:p>
      </dgm:t>
    </dgm:pt>
    <dgm:pt modelId="{B70F381F-F7AC-4758-83A1-5C65FDCA1712}">
      <dgm:prSet/>
      <dgm:spPr/>
      <dgm:t>
        <a:bodyPr/>
        <a:lstStyle/>
        <a:p>
          <a:endParaRPr lang="en-US" dirty="0">
            <a:latin typeface="Garamond" panose="02020404030301010803" pitchFamily="18" charset="0"/>
          </a:endParaRPr>
        </a:p>
      </dgm:t>
    </dgm:pt>
    <dgm:pt modelId="{22DF1666-3696-4D9F-875E-CE1BDBA80C6B}" type="parTrans" cxnId="{D2E4AA3F-96E1-420A-A8C7-B5A608428992}">
      <dgm:prSet/>
      <dgm:spPr/>
      <dgm:t>
        <a:bodyPr/>
        <a:lstStyle/>
        <a:p>
          <a:endParaRPr lang="en-US"/>
        </a:p>
      </dgm:t>
    </dgm:pt>
    <dgm:pt modelId="{A58FF8F6-F8C1-4F7F-8163-B67D4F5FF98F}" type="sibTrans" cxnId="{D2E4AA3F-96E1-420A-A8C7-B5A608428992}">
      <dgm:prSet/>
      <dgm:spPr/>
      <dgm:t>
        <a:bodyPr/>
        <a:lstStyle/>
        <a:p>
          <a:endParaRPr lang="en-US"/>
        </a:p>
      </dgm:t>
    </dgm:pt>
    <dgm:pt modelId="{B773AAF9-BDE1-471D-98A7-41B2701B5478}" type="pres">
      <dgm:prSet presAssocID="{E3583EC9-0451-4B30-8AD8-1EA46C4EC730}" presName="vert0" presStyleCnt="0">
        <dgm:presLayoutVars>
          <dgm:dir/>
          <dgm:animOne val="branch"/>
          <dgm:animLvl val="lvl"/>
        </dgm:presLayoutVars>
      </dgm:prSet>
      <dgm:spPr/>
    </dgm:pt>
    <dgm:pt modelId="{D8E96CE0-3EFA-4422-A746-763D09A1DE17}" type="pres">
      <dgm:prSet presAssocID="{B71CA78B-20E6-4B3D-8464-E35090A69224}" presName="thickLine" presStyleLbl="alignNode1" presStyleIdx="0" presStyleCnt="3"/>
      <dgm:spPr/>
    </dgm:pt>
    <dgm:pt modelId="{F451578F-7FD1-4783-A9F8-57DA78DC1583}" type="pres">
      <dgm:prSet presAssocID="{B71CA78B-20E6-4B3D-8464-E35090A69224}" presName="horz1" presStyleCnt="0"/>
      <dgm:spPr/>
    </dgm:pt>
    <dgm:pt modelId="{54433C75-F424-4FEE-8AD1-BEFE0EC15E70}" type="pres">
      <dgm:prSet presAssocID="{B71CA78B-20E6-4B3D-8464-E35090A69224}" presName="tx1" presStyleLbl="revTx" presStyleIdx="0" presStyleCnt="3"/>
      <dgm:spPr/>
    </dgm:pt>
    <dgm:pt modelId="{0FCFD3D8-A2EA-4514-8E8C-12C970CB0FEE}" type="pres">
      <dgm:prSet presAssocID="{B71CA78B-20E6-4B3D-8464-E35090A69224}" presName="vert1" presStyleCnt="0"/>
      <dgm:spPr/>
    </dgm:pt>
    <dgm:pt modelId="{22518109-E62D-4E95-BB08-B2792119C928}" type="pres">
      <dgm:prSet presAssocID="{760199C5-0161-4BBF-9096-E901CA7A52FA}" presName="thickLine" presStyleLbl="alignNode1" presStyleIdx="1" presStyleCnt="3"/>
      <dgm:spPr/>
    </dgm:pt>
    <dgm:pt modelId="{27795604-4204-4A3C-8816-5EE0B1C97B3F}" type="pres">
      <dgm:prSet presAssocID="{760199C5-0161-4BBF-9096-E901CA7A52FA}" presName="horz1" presStyleCnt="0"/>
      <dgm:spPr/>
    </dgm:pt>
    <dgm:pt modelId="{A039984B-07A4-43E4-A34C-0E82D2188850}" type="pres">
      <dgm:prSet presAssocID="{760199C5-0161-4BBF-9096-E901CA7A52FA}" presName="tx1" presStyleLbl="revTx" presStyleIdx="1" presStyleCnt="3"/>
      <dgm:spPr/>
    </dgm:pt>
    <dgm:pt modelId="{8ADD11A5-1DA3-4848-A69B-545F24F67870}" type="pres">
      <dgm:prSet presAssocID="{760199C5-0161-4BBF-9096-E901CA7A52FA}" presName="vert1" presStyleCnt="0"/>
      <dgm:spPr/>
    </dgm:pt>
    <dgm:pt modelId="{543C38F4-565F-4C38-9D2A-D1710D632ED2}" type="pres">
      <dgm:prSet presAssocID="{B70F381F-F7AC-4758-83A1-5C65FDCA1712}" presName="thickLine" presStyleLbl="alignNode1" presStyleIdx="2" presStyleCnt="3"/>
      <dgm:spPr/>
    </dgm:pt>
    <dgm:pt modelId="{40D7DB0E-B0D2-4B5A-9F50-2EAC9B77D57F}" type="pres">
      <dgm:prSet presAssocID="{B70F381F-F7AC-4758-83A1-5C65FDCA1712}" presName="horz1" presStyleCnt="0"/>
      <dgm:spPr/>
    </dgm:pt>
    <dgm:pt modelId="{EA353C49-0599-4EBA-AF60-56AC159FDA92}" type="pres">
      <dgm:prSet presAssocID="{B70F381F-F7AC-4758-83A1-5C65FDCA1712}" presName="tx1" presStyleLbl="revTx" presStyleIdx="2" presStyleCnt="3"/>
      <dgm:spPr/>
    </dgm:pt>
    <dgm:pt modelId="{DA7116A9-7B87-48CD-8797-BBA99809B43A}" type="pres">
      <dgm:prSet presAssocID="{B70F381F-F7AC-4758-83A1-5C65FDCA1712}" presName="vert1" presStyleCnt="0"/>
      <dgm:spPr/>
    </dgm:pt>
  </dgm:ptLst>
  <dgm:cxnLst>
    <dgm:cxn modelId="{903F4212-410D-470F-BAC9-064FA97D10F9}" type="presOf" srcId="{B70F381F-F7AC-4758-83A1-5C65FDCA1712}" destId="{EA353C49-0599-4EBA-AF60-56AC159FDA92}" srcOrd="0" destOrd="0" presId="urn:microsoft.com/office/officeart/2008/layout/LinedList"/>
    <dgm:cxn modelId="{D2E4AA3F-96E1-420A-A8C7-B5A608428992}" srcId="{E3583EC9-0451-4B30-8AD8-1EA46C4EC730}" destId="{B70F381F-F7AC-4758-83A1-5C65FDCA1712}" srcOrd="2" destOrd="0" parTransId="{22DF1666-3696-4D9F-875E-CE1BDBA80C6B}" sibTransId="{A58FF8F6-F8C1-4F7F-8163-B67D4F5FF98F}"/>
    <dgm:cxn modelId="{A9BA3A5B-D97D-4DBA-9ED7-616D4EE8DEEE}" type="presOf" srcId="{B71CA78B-20E6-4B3D-8464-E35090A69224}" destId="{54433C75-F424-4FEE-8AD1-BEFE0EC15E70}" srcOrd="0" destOrd="0" presId="urn:microsoft.com/office/officeart/2008/layout/LinedList"/>
    <dgm:cxn modelId="{270B4193-853A-4EE2-8126-F53670BBFA52}" type="presOf" srcId="{760199C5-0161-4BBF-9096-E901CA7A52FA}" destId="{A039984B-07A4-43E4-A34C-0E82D2188850}" srcOrd="0" destOrd="0" presId="urn:microsoft.com/office/officeart/2008/layout/LinedList"/>
    <dgm:cxn modelId="{D7F6E3A4-690A-4623-BEF5-63313D7C2869}" srcId="{E3583EC9-0451-4B30-8AD8-1EA46C4EC730}" destId="{B71CA78B-20E6-4B3D-8464-E35090A69224}" srcOrd="0" destOrd="0" parTransId="{B4480FD7-3A18-4983-ACE1-A70C60475302}" sibTransId="{822EB3EE-4811-4012-944F-AAA0F241B40F}"/>
    <dgm:cxn modelId="{C8BADAAE-4DF3-4FC0-983A-A0DA967979DC}" srcId="{E3583EC9-0451-4B30-8AD8-1EA46C4EC730}" destId="{760199C5-0161-4BBF-9096-E901CA7A52FA}" srcOrd="1" destOrd="0" parTransId="{D447F092-B407-46F2-8543-6D9DF82B909E}" sibTransId="{872E4034-527A-44B2-A94D-4FBA86D19A42}"/>
    <dgm:cxn modelId="{32A548E7-B8B0-4298-8285-06F8114D5B15}" type="presOf" srcId="{E3583EC9-0451-4B30-8AD8-1EA46C4EC730}" destId="{B773AAF9-BDE1-471D-98A7-41B2701B5478}" srcOrd="0" destOrd="0" presId="urn:microsoft.com/office/officeart/2008/layout/LinedList"/>
    <dgm:cxn modelId="{F7B4786B-5AE5-4CE4-BB30-F620EAFC2199}" type="presParOf" srcId="{B773AAF9-BDE1-471D-98A7-41B2701B5478}" destId="{D8E96CE0-3EFA-4422-A746-763D09A1DE17}" srcOrd="0" destOrd="0" presId="urn:microsoft.com/office/officeart/2008/layout/LinedList"/>
    <dgm:cxn modelId="{CD2B2A36-CE04-4383-B095-E23642B30F9D}" type="presParOf" srcId="{B773AAF9-BDE1-471D-98A7-41B2701B5478}" destId="{F451578F-7FD1-4783-A9F8-57DA78DC1583}" srcOrd="1" destOrd="0" presId="urn:microsoft.com/office/officeart/2008/layout/LinedList"/>
    <dgm:cxn modelId="{75A02131-97FD-4DED-9524-B5BEE3FEACDA}" type="presParOf" srcId="{F451578F-7FD1-4783-A9F8-57DA78DC1583}" destId="{54433C75-F424-4FEE-8AD1-BEFE0EC15E70}" srcOrd="0" destOrd="0" presId="urn:microsoft.com/office/officeart/2008/layout/LinedList"/>
    <dgm:cxn modelId="{8BB4BD29-7FE3-43A0-8100-03FAC59A0058}" type="presParOf" srcId="{F451578F-7FD1-4783-A9F8-57DA78DC1583}" destId="{0FCFD3D8-A2EA-4514-8E8C-12C970CB0FEE}" srcOrd="1" destOrd="0" presId="urn:microsoft.com/office/officeart/2008/layout/LinedList"/>
    <dgm:cxn modelId="{6CA8D91C-1A4A-44A9-A17F-E8B836D66A38}" type="presParOf" srcId="{B773AAF9-BDE1-471D-98A7-41B2701B5478}" destId="{22518109-E62D-4E95-BB08-B2792119C928}" srcOrd="2" destOrd="0" presId="urn:microsoft.com/office/officeart/2008/layout/LinedList"/>
    <dgm:cxn modelId="{C8E14BD8-EA25-418C-99C0-4671E8558E59}" type="presParOf" srcId="{B773AAF9-BDE1-471D-98A7-41B2701B5478}" destId="{27795604-4204-4A3C-8816-5EE0B1C97B3F}" srcOrd="3" destOrd="0" presId="urn:microsoft.com/office/officeart/2008/layout/LinedList"/>
    <dgm:cxn modelId="{1B15DF8B-8D07-483E-AD4B-1ED5AC817542}" type="presParOf" srcId="{27795604-4204-4A3C-8816-5EE0B1C97B3F}" destId="{A039984B-07A4-43E4-A34C-0E82D2188850}" srcOrd="0" destOrd="0" presId="urn:microsoft.com/office/officeart/2008/layout/LinedList"/>
    <dgm:cxn modelId="{32339F45-56E8-4BFA-92A5-DCB84B414E99}" type="presParOf" srcId="{27795604-4204-4A3C-8816-5EE0B1C97B3F}" destId="{8ADD11A5-1DA3-4848-A69B-545F24F67870}" srcOrd="1" destOrd="0" presId="urn:microsoft.com/office/officeart/2008/layout/LinedList"/>
    <dgm:cxn modelId="{EE499B36-DD74-4208-83E8-A5A014A7FD6F}" type="presParOf" srcId="{B773AAF9-BDE1-471D-98A7-41B2701B5478}" destId="{543C38F4-565F-4C38-9D2A-D1710D632ED2}" srcOrd="4" destOrd="0" presId="urn:microsoft.com/office/officeart/2008/layout/LinedList"/>
    <dgm:cxn modelId="{06976055-496B-4ECF-92AE-343947A6E99D}" type="presParOf" srcId="{B773AAF9-BDE1-471D-98A7-41B2701B5478}" destId="{40D7DB0E-B0D2-4B5A-9F50-2EAC9B77D57F}" srcOrd="5" destOrd="0" presId="urn:microsoft.com/office/officeart/2008/layout/LinedList"/>
    <dgm:cxn modelId="{650516AE-9D04-42C9-B2EB-3402758FA407}" type="presParOf" srcId="{40D7DB0E-B0D2-4B5A-9F50-2EAC9B77D57F}" destId="{EA353C49-0599-4EBA-AF60-56AC159FDA92}" srcOrd="0" destOrd="0" presId="urn:microsoft.com/office/officeart/2008/layout/LinedList"/>
    <dgm:cxn modelId="{B0944323-6DFB-4312-B056-125DB119707E}" type="presParOf" srcId="{40D7DB0E-B0D2-4B5A-9F50-2EAC9B77D57F}" destId="{DA7116A9-7B87-48CD-8797-BBA99809B4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96CE0-3EFA-4422-A746-763D09A1DE17}">
      <dsp:nvSpPr>
        <dsp:cNvPr id="0" name=""/>
        <dsp:cNvSpPr/>
      </dsp:nvSpPr>
      <dsp:spPr>
        <a:xfrm>
          <a:off x="0" y="1957"/>
          <a:ext cx="384048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0000"/>
                <a:lumMod val="100000"/>
              </a:schemeClr>
            </a:gs>
            <a:gs pos="100000">
              <a:schemeClr val="accent6">
                <a:hueOff val="0"/>
                <a:satOff val="0"/>
                <a:lumOff val="0"/>
                <a:alphaOff val="0"/>
                <a:shade val="80000"/>
                <a:satMod val="100000"/>
                <a:lumMod val="99000"/>
              </a:schemeClr>
            </a:gs>
          </a:gsLst>
          <a:lin ang="27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4433C75-F424-4FEE-8AD1-BEFE0EC15E70}">
      <dsp:nvSpPr>
        <dsp:cNvPr id="0" name=""/>
        <dsp:cNvSpPr/>
      </dsp:nvSpPr>
      <dsp:spPr>
        <a:xfrm>
          <a:off x="0" y="1957"/>
          <a:ext cx="3840480" cy="133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i="0" kern="1200" dirty="0">
              <a:solidFill>
                <a:schemeClr val="bg1"/>
              </a:solidFill>
              <a:latin typeface="Garamond" panose="02020404030301010803" pitchFamily="18" charset="0"/>
            </a:rPr>
            <a:t>‘I hope I can preach with each painting, not just make pictures.  I want people to look at the pictures, of course, but if the message of my deepest motivation for painting comes across, then I hope that the message of the Gospel comes with it as well’.</a:t>
          </a:r>
        </a:p>
        <a:p>
          <a:pPr marL="0" lvl="0" indent="0" algn="l" defTabSz="1066800">
            <a:lnSpc>
              <a:spcPct val="90000"/>
            </a:lnSpc>
            <a:spcBef>
              <a:spcPct val="0"/>
            </a:spcBef>
            <a:spcAft>
              <a:spcPct val="35000"/>
            </a:spcAft>
            <a:buNone/>
          </a:pPr>
          <a:endParaRPr lang="en-GB" sz="2400" b="1" i="0" kern="1200" dirty="0">
            <a:solidFill>
              <a:schemeClr val="bg1"/>
            </a:solidFill>
            <a:latin typeface="Garamond" panose="02020404030301010803" pitchFamily="18" charset="0"/>
          </a:endParaRPr>
        </a:p>
        <a:p>
          <a:pPr marL="0" lvl="0" indent="0" algn="l" defTabSz="1066800">
            <a:lnSpc>
              <a:spcPct val="90000"/>
            </a:lnSpc>
            <a:spcBef>
              <a:spcPct val="0"/>
            </a:spcBef>
            <a:spcAft>
              <a:spcPct val="35000"/>
            </a:spcAft>
            <a:buNone/>
          </a:pPr>
          <a:r>
            <a:rPr lang="en-GB" sz="2400" b="1" i="0" kern="1200" dirty="0">
              <a:solidFill>
                <a:schemeClr val="bg1"/>
              </a:solidFill>
              <a:latin typeface="Garamond" panose="02020404030301010803" pitchFamily="18" charset="0"/>
            </a:rPr>
            <a:t>‘People come to Ellwangen asking to see the painter.  If they’re that interested in the painter, then they haven’t understood the paintings’. </a:t>
          </a:r>
          <a:endParaRPr lang="en-US" sz="2400" i="0" kern="1200" dirty="0">
            <a:solidFill>
              <a:schemeClr val="bg1"/>
            </a:solidFill>
            <a:latin typeface="Garamond" panose="02020404030301010803" pitchFamily="18" charset="0"/>
          </a:endParaRPr>
        </a:p>
      </dsp:txBody>
      <dsp:txXfrm>
        <a:off x="0" y="1957"/>
        <a:ext cx="3840480" cy="1334908"/>
      </dsp:txXfrm>
    </dsp:sp>
    <dsp:sp modelId="{22518109-E62D-4E95-BB08-B2792119C928}">
      <dsp:nvSpPr>
        <dsp:cNvPr id="0" name=""/>
        <dsp:cNvSpPr/>
      </dsp:nvSpPr>
      <dsp:spPr>
        <a:xfrm>
          <a:off x="0" y="1336865"/>
          <a:ext cx="384048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0000"/>
                <a:lumMod val="100000"/>
              </a:schemeClr>
            </a:gs>
            <a:gs pos="100000">
              <a:schemeClr val="accent6">
                <a:hueOff val="0"/>
                <a:satOff val="0"/>
                <a:lumOff val="0"/>
                <a:alphaOff val="0"/>
                <a:shade val="80000"/>
                <a:satMod val="100000"/>
                <a:lumMod val="99000"/>
              </a:schemeClr>
            </a:gs>
          </a:gsLst>
          <a:lin ang="27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039984B-07A4-43E4-A34C-0E82D2188850}">
      <dsp:nvSpPr>
        <dsp:cNvPr id="0" name=""/>
        <dsp:cNvSpPr/>
      </dsp:nvSpPr>
      <dsp:spPr>
        <a:xfrm>
          <a:off x="0" y="1336865"/>
          <a:ext cx="3840480" cy="133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r>
            <a:rPr lang="en-GB" sz="6400" b="1" i="0" kern="1200" dirty="0">
              <a:latin typeface="Garamond" panose="02020404030301010803" pitchFamily="18" charset="0"/>
            </a:rPr>
            <a:t> </a:t>
          </a:r>
          <a:endParaRPr lang="en-US" sz="6400" kern="1200" dirty="0">
            <a:latin typeface="Garamond" panose="02020404030301010803" pitchFamily="18" charset="0"/>
          </a:endParaRPr>
        </a:p>
      </dsp:txBody>
      <dsp:txXfrm>
        <a:off x="0" y="1336865"/>
        <a:ext cx="3840480" cy="1334908"/>
      </dsp:txXfrm>
    </dsp:sp>
    <dsp:sp modelId="{543C38F4-565F-4C38-9D2A-D1710D632ED2}">
      <dsp:nvSpPr>
        <dsp:cNvPr id="0" name=""/>
        <dsp:cNvSpPr/>
      </dsp:nvSpPr>
      <dsp:spPr>
        <a:xfrm>
          <a:off x="0" y="2671774"/>
          <a:ext cx="384048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0000"/>
                <a:lumMod val="100000"/>
              </a:schemeClr>
            </a:gs>
            <a:gs pos="100000">
              <a:schemeClr val="accent6">
                <a:hueOff val="0"/>
                <a:satOff val="0"/>
                <a:lumOff val="0"/>
                <a:alphaOff val="0"/>
                <a:shade val="80000"/>
                <a:satMod val="100000"/>
                <a:lumMod val="99000"/>
              </a:schemeClr>
            </a:gs>
          </a:gsLst>
          <a:lin ang="27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A353C49-0599-4EBA-AF60-56AC159FDA92}">
      <dsp:nvSpPr>
        <dsp:cNvPr id="0" name=""/>
        <dsp:cNvSpPr/>
      </dsp:nvSpPr>
      <dsp:spPr>
        <a:xfrm>
          <a:off x="0" y="2671774"/>
          <a:ext cx="3840480" cy="133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t" anchorCtr="0">
          <a:noAutofit/>
        </a:bodyPr>
        <a:lstStyle/>
        <a:p>
          <a:pPr marL="0" lvl="0" indent="0" algn="l" defTabSz="2844800">
            <a:lnSpc>
              <a:spcPct val="90000"/>
            </a:lnSpc>
            <a:spcBef>
              <a:spcPct val="0"/>
            </a:spcBef>
            <a:spcAft>
              <a:spcPct val="35000"/>
            </a:spcAft>
            <a:buNone/>
          </a:pPr>
          <a:endParaRPr lang="en-US" sz="6400" kern="1200" dirty="0">
            <a:latin typeface="Garamond" panose="02020404030301010803" pitchFamily="18" charset="0"/>
          </a:endParaRPr>
        </a:p>
      </dsp:txBody>
      <dsp:txXfrm>
        <a:off x="0" y="2671774"/>
        <a:ext cx="3840480" cy="133490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2EA7947-E287-4738-8C82-07CE4F01EF03}" type="datetime2">
              <a:rPr lang="en-US" smtClean="0"/>
              <a:t>Monday, January 9, 2023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Sample Footer</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BA1B0FB-D917-4C8C-928F-313BD683BF39}" type="slidenum">
              <a:rPr lang="en-US" smtClean="0"/>
              <a:t>‹#›</a:t>
            </a:fld>
            <a:endParaRPr lang="en-US"/>
          </a:p>
        </p:txBody>
      </p:sp>
    </p:spTree>
    <p:extLst>
      <p:ext uri="{BB962C8B-B14F-4D97-AF65-F5344CB8AC3E}">
        <p14:creationId xmlns:p14="http://schemas.microsoft.com/office/powerpoint/2010/main" val="4228515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January 9, 2023</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92481341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January 9, 2023</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01291401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CB39B-5F4C-4A7E-9BE3-AAFD45576D16}" type="datetime2">
              <a:rPr lang="en-US" smtClean="0"/>
              <a:t>Monday, January 9, 2023</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26114262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Monday, January 9, 2023</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0639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6CB39B-5F4C-4A7E-9BE3-AAFD45576D16}" type="datetime2">
              <a:rPr lang="en-US" smtClean="0"/>
              <a:t>Monday, January 9, 2023</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06755874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6CB39B-5F4C-4A7E-9BE3-AAFD45576D16}" type="datetime2">
              <a:rPr lang="en-US" smtClean="0"/>
              <a:t>Monday, January 9, 2023</a:t>
            </a:fld>
            <a:endParaRPr lang="en-US" dirty="0"/>
          </a:p>
        </p:txBody>
      </p:sp>
      <p:sp>
        <p:nvSpPr>
          <p:cNvPr id="8" name="Footer Placeholder 7"/>
          <p:cNvSpPr>
            <a:spLocks noGrp="1"/>
          </p:cNvSpPr>
          <p:nvPr>
            <p:ph type="ftr" sz="quarter" idx="11"/>
          </p:nvPr>
        </p:nvSpPr>
        <p:spPr/>
        <p:txBody>
          <a:bodyPr/>
          <a:lstStyle/>
          <a:p>
            <a:r>
              <a:rPr lang="en-US"/>
              <a:t>Sample Footer</a:t>
            </a:r>
            <a:endParaRPr lang="en-US" dirty="0"/>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6026854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Monday, January 9, 2023</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659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Monday, January 9, 2023</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771322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Monday, January 9, 2023</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426425836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50BC9E2-CB44-4C05-9BB5-496C18A241E0}" type="datetime2">
              <a:rPr lang="en-US" smtClean="0"/>
              <a:t>Monday, January 9, 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Sample Footer</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BA1B0FB-D917-4C8C-928F-313BD683BF39}" type="slidenum">
              <a:rPr lang="en-US" smtClean="0"/>
              <a:t>‹#›</a:t>
            </a:fld>
            <a:endParaRPr lang="en-US"/>
          </a:p>
        </p:txBody>
      </p:sp>
    </p:spTree>
    <p:extLst>
      <p:ext uri="{BB962C8B-B14F-4D97-AF65-F5344CB8AC3E}">
        <p14:creationId xmlns:p14="http://schemas.microsoft.com/office/powerpoint/2010/main" val="39655387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46CB39B-5F4C-4A7E-9BE3-AAFD45576D16}" type="datetime2">
              <a:rPr lang="en-US" smtClean="0"/>
              <a:t>Monday, January 9, 2023</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17438094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jackbrummet.blogspot.com/2013/09/poem-hold-together.html"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E7F8860D-B249-4C9A-AD6A-5905D8B575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101680E6-EF8F-431D-A31A-D5263FBEF576}"/>
              </a:ext>
            </a:extLst>
          </p:cNvPr>
          <p:cNvSpPr>
            <a:spLocks noGrp="1"/>
          </p:cNvSpPr>
          <p:nvPr>
            <p:ph type="ctrTitle"/>
          </p:nvPr>
        </p:nvSpPr>
        <p:spPr>
          <a:xfrm>
            <a:off x="550863" y="549275"/>
            <a:ext cx="4338851" cy="2887174"/>
          </a:xfrm>
        </p:spPr>
        <p:txBody>
          <a:bodyPr anchor="b">
            <a:normAutofit/>
          </a:bodyPr>
          <a:lstStyle/>
          <a:p>
            <a:r>
              <a:rPr lang="en-GB" sz="4800" dirty="0">
                <a:solidFill>
                  <a:schemeClr val="bg1"/>
                </a:solidFill>
              </a:rPr>
              <a:t>SEEING SALVATION</a:t>
            </a:r>
            <a:br>
              <a:rPr lang="en-GB" sz="4800" dirty="0"/>
            </a:br>
            <a:endParaRPr lang="en-GB" sz="4800" dirty="0"/>
          </a:p>
        </p:txBody>
      </p:sp>
      <p:sp>
        <p:nvSpPr>
          <p:cNvPr id="3" name="Subtitle 2">
            <a:extLst>
              <a:ext uri="{FF2B5EF4-FFF2-40B4-BE49-F238E27FC236}">
                <a16:creationId xmlns:a16="http://schemas.microsoft.com/office/drawing/2014/main" id="{8D571585-FCC8-4606-B309-9BBFF0CCF247}"/>
              </a:ext>
            </a:extLst>
          </p:cNvPr>
          <p:cNvSpPr>
            <a:spLocks noGrp="1"/>
          </p:cNvSpPr>
          <p:nvPr>
            <p:ph type="subTitle" idx="1"/>
          </p:nvPr>
        </p:nvSpPr>
        <p:spPr>
          <a:xfrm>
            <a:off x="550863" y="3569007"/>
            <a:ext cx="3565525" cy="2523817"/>
          </a:xfrm>
        </p:spPr>
        <p:txBody>
          <a:bodyPr>
            <a:normAutofit/>
          </a:bodyPr>
          <a:lstStyle/>
          <a:p>
            <a:pPr algn="ctr"/>
            <a:r>
              <a:rPr lang="en-GB" sz="2800" dirty="0">
                <a:solidFill>
                  <a:schemeClr val="bg1">
                    <a:alpha val="60000"/>
                  </a:schemeClr>
                </a:solidFill>
              </a:rPr>
              <a:t>The art and inspiration of Stephen Foster and </a:t>
            </a:r>
            <a:r>
              <a:rPr lang="en-GB" sz="2800" dirty="0" err="1">
                <a:solidFill>
                  <a:schemeClr val="bg1">
                    <a:alpha val="60000"/>
                  </a:schemeClr>
                </a:solidFill>
              </a:rPr>
              <a:t>Sieger</a:t>
            </a:r>
            <a:r>
              <a:rPr lang="en-GB" sz="2800" dirty="0">
                <a:solidFill>
                  <a:schemeClr val="bg1">
                    <a:alpha val="60000"/>
                  </a:schemeClr>
                </a:solidFill>
              </a:rPr>
              <a:t> </a:t>
            </a:r>
            <a:r>
              <a:rPr lang="en-GB" sz="2800" dirty="0" err="1">
                <a:solidFill>
                  <a:schemeClr val="bg1">
                    <a:alpha val="60000"/>
                  </a:schemeClr>
                </a:solidFill>
              </a:rPr>
              <a:t>Koder</a:t>
            </a:r>
            <a:endParaRPr lang="en-GB" sz="2800" dirty="0">
              <a:solidFill>
                <a:schemeClr val="bg1">
                  <a:alpha val="60000"/>
                </a:schemeClr>
              </a:solidFill>
            </a:endParaRPr>
          </a:p>
        </p:txBody>
      </p:sp>
    </p:spTree>
    <p:extLst>
      <p:ext uri="{BB962C8B-B14F-4D97-AF65-F5344CB8AC3E}">
        <p14:creationId xmlns:p14="http://schemas.microsoft.com/office/powerpoint/2010/main" val="171688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ove2justice.files.wordpress.com/2012/12/holy_trinity_rubl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87856"/>
            <a:ext cx="5496722" cy="6682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0BE22E-14B7-2EA4-19E2-DB47B14D1C52}"/>
              </a:ext>
            </a:extLst>
          </p:cNvPr>
          <p:cNvSpPr txBox="1"/>
          <p:nvPr/>
        </p:nvSpPr>
        <p:spPr>
          <a:xfrm>
            <a:off x="475786" y="1910576"/>
            <a:ext cx="2430966" cy="1200329"/>
          </a:xfrm>
          <a:prstGeom prst="rect">
            <a:avLst/>
          </a:prstGeom>
          <a:noFill/>
        </p:spPr>
        <p:txBody>
          <a:bodyPr wrap="square" rtlCol="0">
            <a:spAutoFit/>
          </a:bodyPr>
          <a:lstStyle/>
          <a:p>
            <a:r>
              <a:rPr lang="en-GB" sz="3600" b="1" dirty="0">
                <a:solidFill>
                  <a:schemeClr val="bg1"/>
                </a:solidFill>
                <a:latin typeface="Garamond" panose="02020404030301010803" pitchFamily="18" charset="0"/>
              </a:rPr>
              <a:t>What happens</a:t>
            </a:r>
          </a:p>
        </p:txBody>
      </p:sp>
      <p:sp>
        <p:nvSpPr>
          <p:cNvPr id="5" name="TextBox 4">
            <a:extLst>
              <a:ext uri="{FF2B5EF4-FFF2-40B4-BE49-F238E27FC236}">
                <a16:creationId xmlns:a16="http://schemas.microsoft.com/office/drawing/2014/main" id="{D5EDB829-577E-C5E0-FB71-394AF0947C35}"/>
              </a:ext>
            </a:extLst>
          </p:cNvPr>
          <p:cNvSpPr txBox="1"/>
          <p:nvPr/>
        </p:nvSpPr>
        <p:spPr>
          <a:xfrm>
            <a:off x="8972185" y="2644170"/>
            <a:ext cx="2870410" cy="1754326"/>
          </a:xfrm>
          <a:prstGeom prst="rect">
            <a:avLst/>
          </a:prstGeom>
          <a:noFill/>
        </p:spPr>
        <p:txBody>
          <a:bodyPr wrap="square">
            <a:spAutoFit/>
          </a:bodyPr>
          <a:lstStyle/>
          <a:p>
            <a:r>
              <a:rPr lang="en-GB" sz="3600" b="1" dirty="0">
                <a:solidFill>
                  <a:schemeClr val="bg1"/>
                </a:solidFill>
                <a:latin typeface="Garamond" panose="02020404030301010803" pitchFamily="18" charset="0"/>
              </a:rPr>
              <a:t>when we allow God to gaze at us?</a:t>
            </a:r>
            <a:endParaRPr lang="en-GB" sz="3600" dirty="0"/>
          </a:p>
        </p:txBody>
      </p:sp>
    </p:spTree>
    <p:extLst>
      <p:ext uri="{BB962C8B-B14F-4D97-AF65-F5344CB8AC3E}">
        <p14:creationId xmlns:p14="http://schemas.microsoft.com/office/powerpoint/2010/main" val="356106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3" name="Rectangle 24582">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2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Rectangle 24584">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4" descr="scan000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14305" b="9052"/>
          <a:stretch>
            <a:fillRect/>
          </a:stretch>
        </p:blipFill>
        <p:spPr bwMode="auto">
          <a:xfrm>
            <a:off x="3598127" y="514270"/>
            <a:ext cx="4966010" cy="578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187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326" y="1124745"/>
            <a:ext cx="6912768" cy="558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83727" y="328373"/>
            <a:ext cx="5984487" cy="707886"/>
          </a:xfrm>
          <a:prstGeom prst="rect">
            <a:avLst/>
          </a:prstGeom>
          <a:noFill/>
        </p:spPr>
        <p:txBody>
          <a:bodyPr wrap="square" rtlCol="0">
            <a:spAutoFit/>
          </a:bodyPr>
          <a:lstStyle/>
          <a:p>
            <a:pPr algn="ctr"/>
            <a:r>
              <a:rPr lang="en-GB" sz="4000" b="1" dirty="0">
                <a:solidFill>
                  <a:schemeClr val="bg1"/>
                </a:solidFill>
              </a:rPr>
              <a:t>A CHANGE OF PERSPECTIVE</a:t>
            </a:r>
          </a:p>
        </p:txBody>
      </p:sp>
    </p:spTree>
    <p:extLst>
      <p:ext uri="{BB962C8B-B14F-4D97-AF65-F5344CB8AC3E}">
        <p14:creationId xmlns:p14="http://schemas.microsoft.com/office/powerpoint/2010/main" val="1829762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444" y="380895"/>
            <a:ext cx="7116419" cy="693356"/>
          </a:xfrm>
        </p:spPr>
        <p:txBody>
          <a:bodyPr>
            <a:normAutofit/>
          </a:bodyPr>
          <a:lstStyle/>
          <a:p>
            <a:r>
              <a:rPr lang="en-GB" sz="3600" b="1" dirty="0">
                <a:solidFill>
                  <a:schemeClr val="bg1"/>
                </a:solidFill>
                <a:latin typeface="Garamond" panose="02020404030301010803" pitchFamily="18" charset="0"/>
              </a:rPr>
              <a:t>The options…</a:t>
            </a:r>
          </a:p>
        </p:txBody>
      </p:sp>
      <p:sp>
        <p:nvSpPr>
          <p:cNvPr id="3" name="Content Placeholder 2"/>
          <p:cNvSpPr>
            <a:spLocks noGrp="1"/>
          </p:cNvSpPr>
          <p:nvPr>
            <p:ph idx="1"/>
          </p:nvPr>
        </p:nvSpPr>
        <p:spPr>
          <a:xfrm>
            <a:off x="252761" y="1310433"/>
            <a:ext cx="7298635" cy="4688156"/>
          </a:xfrm>
          <a:prstGeom prst="rect">
            <a:avLst/>
          </a:prstGeom>
        </p:spPr>
        <p:txBody>
          <a:bodyPr>
            <a:normAutofit fontScale="25000" lnSpcReduction="20000"/>
          </a:bodyPr>
          <a:lstStyle/>
          <a:p>
            <a:r>
              <a:rPr lang="en-GB" sz="11200" b="1" dirty="0">
                <a:solidFill>
                  <a:schemeClr val="bg1"/>
                </a:solidFill>
                <a:latin typeface="Garamond" panose="02020404030301010803" pitchFamily="18" charset="0"/>
                <a:cs typeface="Arial" panose="020B0604020202020204" pitchFamily="34" charset="0"/>
              </a:rPr>
              <a:t>To refuse to change and re-define our understanding of who and what we are</a:t>
            </a:r>
          </a:p>
          <a:p>
            <a:pPr marL="0" indent="0">
              <a:buNone/>
            </a:pPr>
            <a:r>
              <a:rPr lang="en-GB" sz="11200" b="1" dirty="0">
                <a:solidFill>
                  <a:schemeClr val="bg1"/>
                </a:solidFill>
                <a:latin typeface="Garamond" panose="02020404030301010803" pitchFamily="18" charset="0"/>
                <a:cs typeface="Arial" panose="020B0604020202020204" pitchFamily="34" charset="0"/>
              </a:rPr>
              <a:t>Or, to…</a:t>
            </a:r>
          </a:p>
          <a:p>
            <a:pPr marL="0" indent="0">
              <a:buNone/>
            </a:pPr>
            <a:endParaRPr lang="en-GB" sz="11200" b="1" dirty="0">
              <a:solidFill>
                <a:schemeClr val="bg1"/>
              </a:solidFill>
              <a:latin typeface="Garamond" panose="02020404030301010803" pitchFamily="18" charset="0"/>
              <a:cs typeface="Arial" panose="020B0604020202020204" pitchFamily="34" charset="0"/>
            </a:endParaRPr>
          </a:p>
          <a:p>
            <a:r>
              <a:rPr lang="en-GB" sz="11200" b="1" dirty="0">
                <a:solidFill>
                  <a:schemeClr val="bg1"/>
                </a:solidFill>
                <a:latin typeface="Garamond" panose="02020404030301010803" pitchFamily="18" charset="0"/>
                <a:cs typeface="Arial" panose="020B0604020202020204" pitchFamily="34" charset="0"/>
              </a:rPr>
              <a:t>mature into a more whole and integrated way of living - together and with the rest of life on Earth</a:t>
            </a:r>
          </a:p>
          <a:p>
            <a:endParaRPr lang="en-GB" sz="11200" b="1" dirty="0">
              <a:solidFill>
                <a:schemeClr val="bg1"/>
              </a:solidFill>
              <a:latin typeface="Garamond" panose="02020404030301010803" pitchFamily="18" charset="0"/>
              <a:cs typeface="Arial" panose="020B0604020202020204" pitchFamily="34" charset="0"/>
            </a:endParaRPr>
          </a:p>
          <a:p>
            <a:r>
              <a:rPr lang="en-GB" sz="11200" b="1" dirty="0">
                <a:solidFill>
                  <a:schemeClr val="bg1"/>
                </a:solidFill>
                <a:latin typeface="Garamond" panose="02020404030301010803" pitchFamily="18" charset="0"/>
                <a:cs typeface="Arial" panose="020B0604020202020204" pitchFamily="34" charset="0"/>
              </a:rPr>
              <a:t>open to a more expansive &amp; inclusive vision for ourselves and the world  </a:t>
            </a:r>
          </a:p>
          <a:p>
            <a:endParaRPr lang="en-GB" sz="11200" b="1" dirty="0">
              <a:solidFill>
                <a:schemeClr val="bg1"/>
              </a:solidFill>
              <a:latin typeface="Garamond" panose="02020404030301010803" pitchFamily="18" charset="0"/>
              <a:cs typeface="Arial" panose="020B0604020202020204" pitchFamily="34" charset="0"/>
            </a:endParaRPr>
          </a:p>
          <a:p>
            <a:r>
              <a:rPr lang="en-GB" sz="11200" b="1" dirty="0">
                <a:solidFill>
                  <a:schemeClr val="bg1"/>
                </a:solidFill>
                <a:latin typeface="Garamond" panose="02020404030301010803" pitchFamily="18" charset="0"/>
                <a:cs typeface="Arial" panose="020B0604020202020204" pitchFamily="34" charset="0"/>
              </a:rPr>
              <a:t>grow the way we see and feel about everything – to perceive differently, so that we begin to act differently </a:t>
            </a:r>
          </a:p>
          <a:p>
            <a:endParaRPr lang="en-GB" sz="3000" dirty="0">
              <a:solidFill>
                <a:schemeClr val="bg1"/>
              </a:solidFill>
              <a:latin typeface="Arial" panose="020B0604020202020204" pitchFamily="34" charset="0"/>
              <a:cs typeface="Arial" panose="020B0604020202020204" pitchFamily="34" charset="0"/>
            </a:endParaRPr>
          </a:p>
          <a:p>
            <a:endParaRPr lang="en-GB" dirty="0"/>
          </a:p>
          <a:p>
            <a:pPr marL="34290" indent="0">
              <a:buNone/>
            </a:pPr>
            <a:r>
              <a:rPr lang="en-GB" dirty="0">
                <a:solidFill>
                  <a:srgbClr val="002060"/>
                </a:solidFill>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5" y="240139"/>
            <a:ext cx="4036039" cy="6324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877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 name="Rectangle 2067">
            <a:extLst>
              <a:ext uri="{FF2B5EF4-FFF2-40B4-BE49-F238E27FC236}">
                <a16:creationId xmlns:a16="http://schemas.microsoft.com/office/drawing/2014/main" id="{9D258FA2-AEAC-4E69-BCE2-8F16B7F2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See the source image">
            <a:extLst>
              <a:ext uri="{FF2B5EF4-FFF2-40B4-BE49-F238E27FC236}">
                <a16:creationId xmlns:a16="http://schemas.microsoft.com/office/drawing/2014/main" id="{C8B56F8F-4004-2DA2-4677-4E886B6B51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8" r="2" b="16903"/>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B71AA1C3-EE82-7C9B-16F1-E5A9A6CD4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69" r="1" b="29676"/>
          <a:stretch/>
        </p:blipFill>
        <p:spPr bwMode="auto">
          <a:xfrm>
            <a:off x="6176433"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sp>
        <p:nvSpPr>
          <p:cNvPr id="2070" name="Rectangle 2069">
            <a:extLst>
              <a:ext uri="{FF2B5EF4-FFF2-40B4-BE49-F238E27FC236}">
                <a16:creationId xmlns:a16="http://schemas.microsoft.com/office/drawing/2014/main" id="{093EA3BB-C885-4AD0-AA15-8D38560D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818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5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E41648A-EB4D-478D-9C2B-49F51DCC4CC7}"/>
              </a:ext>
            </a:extLst>
          </p:cNvPr>
          <p:cNvPicPr>
            <a:picLocks noChangeAspect="1"/>
          </p:cNvPicPr>
          <p:nvPr/>
        </p:nvPicPr>
        <p:blipFill rotWithShape="1">
          <a:blip r:embed="rId2"/>
          <a:srcRect l="13311" t="17277" r="2752" b="3369"/>
          <a:stretch/>
        </p:blipFill>
        <p:spPr>
          <a:xfrm>
            <a:off x="3620429" y="507340"/>
            <a:ext cx="4520961" cy="5854953"/>
          </a:xfrm>
          <a:prstGeom prst="rect">
            <a:avLst/>
          </a:prstGeom>
        </p:spPr>
      </p:pic>
    </p:spTree>
    <p:extLst>
      <p:ext uri="{BB962C8B-B14F-4D97-AF65-F5344CB8AC3E}">
        <p14:creationId xmlns:p14="http://schemas.microsoft.com/office/powerpoint/2010/main" val="301879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AD CLOWN">
            <a:extLst>
              <a:ext uri="{FF2B5EF4-FFF2-40B4-BE49-F238E27FC236}">
                <a16:creationId xmlns:a16="http://schemas.microsoft.com/office/drawing/2014/main" id="{F7D0C441-E865-4B9A-8001-40A60BD9E0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6944"/>
          <a:stretch>
            <a:fillRect/>
          </a:stretch>
        </p:blipFill>
        <p:spPr bwMode="auto">
          <a:xfrm>
            <a:off x="597264" y="0"/>
            <a:ext cx="4514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AD CLOWN">
            <a:extLst>
              <a:ext uri="{FF2B5EF4-FFF2-40B4-BE49-F238E27FC236}">
                <a16:creationId xmlns:a16="http://schemas.microsoft.com/office/drawing/2014/main" id="{1B4FF86D-BB61-4190-9E94-BBDABDC2BB86}"/>
              </a:ext>
            </a:extLst>
          </p:cNvPr>
          <p:cNvPicPr>
            <a:picLocks noChangeAspect="1" noChangeArrowheads="1"/>
          </p:cNvPicPr>
          <p:nvPr/>
        </p:nvPicPr>
        <p:blipFill rotWithShape="1">
          <a:blip r:embed="rId4">
            <a:lum bright="24000" contrast="30000"/>
            <a:extLst>
              <a:ext uri="{28A0092B-C50C-407E-A947-70E740481C1C}">
                <a14:useLocalDpi xmlns:a14="http://schemas.microsoft.com/office/drawing/2010/main" val="0"/>
              </a:ext>
            </a:extLst>
          </a:blip>
          <a:srcRect t="76405" r="53632"/>
          <a:stretch/>
        </p:blipFill>
        <p:spPr bwMode="auto">
          <a:xfrm>
            <a:off x="5613428" y="4238363"/>
            <a:ext cx="2932920" cy="243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See the source image">
            <a:extLst>
              <a:ext uri="{FF2B5EF4-FFF2-40B4-BE49-F238E27FC236}">
                <a16:creationId xmlns:a16="http://schemas.microsoft.com/office/drawing/2014/main" id="{50E00CE8-286F-493F-BBE3-3C8BB46F39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549" b="17486"/>
          <a:stretch/>
        </p:blipFill>
        <p:spPr bwMode="auto">
          <a:xfrm>
            <a:off x="8019474" y="277318"/>
            <a:ext cx="3163297" cy="36950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D591A9-EF92-49DF-AF54-2DF75C6F74BB}"/>
              </a:ext>
            </a:extLst>
          </p:cNvPr>
          <p:cNvSpPr txBox="1"/>
          <p:nvPr/>
        </p:nvSpPr>
        <p:spPr>
          <a:xfrm>
            <a:off x="6670623" y="1401580"/>
            <a:ext cx="45719" cy="369332"/>
          </a:xfrm>
          <a:prstGeom prst="rect">
            <a:avLst/>
          </a:prstGeom>
          <a:noFill/>
        </p:spPr>
        <p:txBody>
          <a:bodyPr wrap="square" rtlCol="0">
            <a:spAutoFit/>
          </a:bodyPr>
          <a:lstStyle/>
          <a:p>
            <a:endParaRPr lang="en-GB" dirty="0"/>
          </a:p>
        </p:txBody>
      </p:sp>
      <p:sp>
        <p:nvSpPr>
          <p:cNvPr id="14" name="TextBox 13">
            <a:extLst>
              <a:ext uri="{FF2B5EF4-FFF2-40B4-BE49-F238E27FC236}">
                <a16:creationId xmlns:a16="http://schemas.microsoft.com/office/drawing/2014/main" id="{FEC2093C-D920-4E0A-9FCA-A3A65D75C026}"/>
              </a:ext>
            </a:extLst>
          </p:cNvPr>
          <p:cNvSpPr txBox="1"/>
          <p:nvPr/>
        </p:nvSpPr>
        <p:spPr>
          <a:xfrm>
            <a:off x="5100513" y="480274"/>
            <a:ext cx="2932920" cy="2775440"/>
          </a:xfrm>
          <a:prstGeom prst="rect">
            <a:avLst/>
          </a:prstGeom>
          <a:noFill/>
        </p:spPr>
        <p:txBody>
          <a:bodyPr wrap="square">
            <a:spAutoFit/>
          </a:bodyPr>
          <a:lstStyle/>
          <a:p>
            <a:pPr algn="ctr">
              <a:lnSpc>
                <a:spcPct val="150000"/>
              </a:lnSpc>
            </a:pPr>
            <a:r>
              <a:rPr lang="en-US" sz="4000" b="1"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Who do you </a:t>
            </a:r>
          </a:p>
          <a:p>
            <a:pPr algn="ctr">
              <a:lnSpc>
                <a:spcPct val="150000"/>
              </a:lnSpc>
            </a:pPr>
            <a:r>
              <a:rPr lang="en-US" sz="4000" b="1"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say that </a:t>
            </a:r>
          </a:p>
          <a:p>
            <a:pPr algn="ctr">
              <a:lnSpc>
                <a:spcPct val="150000"/>
              </a:lnSpc>
            </a:pPr>
            <a:r>
              <a:rPr lang="en-US" sz="4000" b="1"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rPr>
              <a:t>I am?</a:t>
            </a:r>
            <a:endParaRPr lang="en-GB" sz="4000" b="1" dirty="0">
              <a:solidFill>
                <a:schemeClr val="bg1"/>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471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1" descr="scan0003.jpg">
            <a:extLst>
              <a:ext uri="{FF2B5EF4-FFF2-40B4-BE49-F238E27FC236}">
                <a16:creationId xmlns:a16="http://schemas.microsoft.com/office/drawing/2014/main" id="{48392E16-E7BE-40AF-9514-82F9F8AB25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8570" b="4961"/>
          <a:stretch>
            <a:fillRect/>
          </a:stretch>
        </p:blipFill>
        <p:spPr bwMode="auto">
          <a:xfrm>
            <a:off x="2673913" y="804333"/>
            <a:ext cx="6866344" cy="5269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5BEB-C505-4F4C-8FD6-634DE673037E}"/>
              </a:ext>
            </a:extLst>
          </p:cNvPr>
          <p:cNvSpPr>
            <a:spLocks noGrp="1"/>
          </p:cNvSpPr>
          <p:nvPr>
            <p:ph type="title"/>
          </p:nvPr>
        </p:nvSpPr>
        <p:spPr>
          <a:xfrm>
            <a:off x="1" y="499533"/>
            <a:ext cx="7629832" cy="1658198"/>
          </a:xfrm>
        </p:spPr>
        <p:txBody>
          <a:bodyPr>
            <a:normAutofit/>
          </a:bodyPr>
          <a:lstStyle/>
          <a:p>
            <a:pPr algn="ctr"/>
            <a:r>
              <a:rPr lang="en-GB"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 ‘God of </a:t>
            </a:r>
            <a:r>
              <a:rPr lang="en-GB"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L</a:t>
            </a:r>
            <a:r>
              <a:rPr lang="en-GB"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ittle Things’</a:t>
            </a:r>
            <a:endParaRPr lang="en-GB" b="1" dirty="0">
              <a:solidFill>
                <a:schemeClr val="bg1"/>
              </a:solidFill>
              <a:latin typeface="Garamond" panose="02020404030301010803" pitchFamily="18" charset="0"/>
            </a:endParaRPr>
          </a:p>
        </p:txBody>
      </p:sp>
      <p:sp>
        <p:nvSpPr>
          <p:cNvPr id="3" name="Content Placeholder 2">
            <a:extLst>
              <a:ext uri="{FF2B5EF4-FFF2-40B4-BE49-F238E27FC236}">
                <a16:creationId xmlns:a16="http://schemas.microsoft.com/office/drawing/2014/main" id="{CDF7213E-6DAC-4ED8-A7EB-AD4D0021E48F}"/>
              </a:ext>
            </a:extLst>
          </p:cNvPr>
          <p:cNvSpPr>
            <a:spLocks noGrp="1"/>
          </p:cNvSpPr>
          <p:nvPr>
            <p:ph idx="1"/>
          </p:nvPr>
        </p:nvSpPr>
        <p:spPr>
          <a:xfrm>
            <a:off x="676656" y="2425566"/>
            <a:ext cx="6953176" cy="3766185"/>
          </a:xfrm>
        </p:spPr>
        <p:txBody>
          <a:bodyPr>
            <a:normAutofit/>
          </a:bodyPr>
          <a:lstStyle/>
          <a:p>
            <a:pPr marL="0" indent="0">
              <a:buNone/>
            </a:pPr>
            <a:r>
              <a:rPr lang="en-GB" dirty="0">
                <a:solidFill>
                  <a:schemeClr val="bg1"/>
                </a:solidFill>
                <a:latin typeface="Garamond" panose="02020404030301010803" pitchFamily="18" charset="0"/>
              </a:rPr>
              <a:t>A genuine Christian must have the bold, but often hidden, confidence that ordinary daily life is the stuff of authentic life and real Christianity</a:t>
            </a:r>
          </a:p>
          <a:p>
            <a:pPr marL="0" indent="0">
              <a:buNone/>
            </a:pPr>
            <a:r>
              <a:rPr lang="en-GB" dirty="0">
                <a:solidFill>
                  <a:schemeClr val="bg1"/>
                </a:solidFill>
                <a:latin typeface="Garamond" panose="02020404030301010803" pitchFamily="18" charset="0"/>
              </a:rPr>
              <a:t>‘That which is amazing and even confusing in the life of Jesus is that it remains completely within the framework of everyday living; we could even say that in him concrete human existence is found in its most basic and radical form. The first thing that we should learn from Jesus is to be fully human!’ </a:t>
            </a:r>
          </a:p>
          <a:p>
            <a:pPr marL="0" indent="0">
              <a:buNone/>
            </a:pPr>
            <a:r>
              <a:rPr lang="en-GB" dirty="0">
                <a:solidFill>
                  <a:schemeClr val="bg1"/>
                </a:solidFill>
                <a:latin typeface="Garamond" panose="02020404030301010803" pitchFamily="18" charset="0"/>
              </a:rPr>
              <a:t>Karl </a:t>
            </a:r>
            <a:r>
              <a:rPr lang="en-GB" dirty="0" err="1">
                <a:solidFill>
                  <a:schemeClr val="bg1"/>
                </a:solidFill>
                <a:latin typeface="Garamond" panose="02020404030301010803" pitchFamily="18" charset="0"/>
              </a:rPr>
              <a:t>Rahner</a:t>
            </a:r>
            <a:r>
              <a:rPr lang="en-GB" dirty="0">
                <a:solidFill>
                  <a:schemeClr val="bg1"/>
                </a:solidFill>
                <a:latin typeface="Garamond" panose="02020404030301010803" pitchFamily="18" charset="0"/>
              </a:rPr>
              <a:t>, ‘On the Theology of Worship’, 121</a:t>
            </a:r>
          </a:p>
        </p:txBody>
      </p:sp>
      <p:pic>
        <p:nvPicPr>
          <p:cNvPr id="2050" name="Picture 2" descr="A ladybug on a flower&#10;&#10;Description automatically generated">
            <a:extLst>
              <a:ext uri="{FF2B5EF4-FFF2-40B4-BE49-F238E27FC236}">
                <a16:creationId xmlns:a16="http://schemas.microsoft.com/office/drawing/2014/main" id="{43A816AD-D13F-447A-9F13-C21C43C19D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547" t="20426" r="10923" b="1"/>
          <a:stretch/>
        </p:blipFill>
        <p:spPr bwMode="auto">
          <a:xfrm>
            <a:off x="7814189" y="577516"/>
            <a:ext cx="3959493" cy="561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454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Rectangle 1034">
            <a:extLst>
              <a:ext uri="{FF2B5EF4-FFF2-40B4-BE49-F238E27FC236}">
                <a16:creationId xmlns:a16="http://schemas.microsoft.com/office/drawing/2014/main" id="{9D258FA2-AEAC-4E69-BCE2-8F16B7F2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See the source image">
            <a:extLst>
              <a:ext uri="{FF2B5EF4-FFF2-40B4-BE49-F238E27FC236}">
                <a16:creationId xmlns:a16="http://schemas.microsoft.com/office/drawing/2014/main" id="{5BF5543E-DDF5-4CCA-815A-F263992D9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83" b="13405"/>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FDBE057-4BC8-427F-8191-A070D6814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9" r="-1" b="22774"/>
          <a:stretch/>
        </p:blipFill>
        <p:spPr bwMode="auto">
          <a:xfrm>
            <a:off x="6176433"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sp>
        <p:nvSpPr>
          <p:cNvPr id="1053" name="Rectangle 1036">
            <a:extLst>
              <a:ext uri="{FF2B5EF4-FFF2-40B4-BE49-F238E27FC236}">
                <a16:creationId xmlns:a16="http://schemas.microsoft.com/office/drawing/2014/main" id="{093EA3BB-C885-4AD0-AA15-8D38560D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2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F55CC-9721-4308-BFBC-0F7DA1C1A78E}"/>
              </a:ext>
            </a:extLst>
          </p:cNvPr>
          <p:cNvPicPr>
            <a:picLocks noChangeAspect="1"/>
          </p:cNvPicPr>
          <p:nvPr/>
        </p:nvPicPr>
        <p:blipFill rotWithShape="1">
          <a:blip r:embed="rId2">
            <a:extLst>
              <a:ext uri="{28A0092B-C50C-407E-A947-70E740481C1C}">
                <a14:useLocalDpi xmlns:a14="http://schemas.microsoft.com/office/drawing/2010/main" val="0"/>
              </a:ext>
            </a:extLst>
          </a:blip>
          <a:srcRect l="1854" r="2246" b="2824"/>
          <a:stretch/>
        </p:blipFill>
        <p:spPr>
          <a:xfrm>
            <a:off x="3008706" y="105878"/>
            <a:ext cx="6317584" cy="6651057"/>
          </a:xfrm>
          <a:prstGeom prst="rect">
            <a:avLst/>
          </a:prstGeom>
        </p:spPr>
      </p:pic>
    </p:spTree>
    <p:extLst>
      <p:ext uri="{BB962C8B-B14F-4D97-AF65-F5344CB8AC3E}">
        <p14:creationId xmlns:p14="http://schemas.microsoft.com/office/powerpoint/2010/main" val="120449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8" name="Rectangle 2056">
            <a:extLst>
              <a:ext uri="{FF2B5EF4-FFF2-40B4-BE49-F238E27FC236}">
                <a16:creationId xmlns:a16="http://schemas.microsoft.com/office/drawing/2014/main" id="{763F40A5-9E15-4AF6-BBF2-7BCDB2439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58">
            <a:extLst>
              <a:ext uri="{FF2B5EF4-FFF2-40B4-BE49-F238E27FC236}">
                <a16:creationId xmlns:a16="http://schemas.microsoft.com/office/drawing/2014/main" id="{C780615D-6981-44B0-A25D-360BBE7D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2BA6317F-94D7-46B9-8887-6C75E54F4D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41"/>
          <a:stretch/>
        </p:blipFill>
        <p:spPr bwMode="auto">
          <a:xfrm>
            <a:off x="880953" y="1126066"/>
            <a:ext cx="4988645" cy="46256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BB18999-14EC-4150-8D5A-B87926B34B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352" b="48036"/>
          <a:stretch/>
        </p:blipFill>
        <p:spPr bwMode="auto">
          <a:xfrm>
            <a:off x="6534286" y="1126066"/>
            <a:ext cx="4609215" cy="462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99022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Users\Gemma\Pictures\Sieger Koder\scan0022.jpg">
            <a:extLst>
              <a:ext uri="{FF2B5EF4-FFF2-40B4-BE49-F238E27FC236}">
                <a16:creationId xmlns:a16="http://schemas.microsoft.com/office/drawing/2014/main" id="{FDC50D64-5555-4FB4-9425-650E17E78D6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l="7346" t="6204" r="4655" b="21203"/>
          <a:stretch/>
        </p:blipFill>
        <p:spPr bwMode="auto">
          <a:xfrm>
            <a:off x="818148" y="944566"/>
            <a:ext cx="4774131" cy="56261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BREASTFEEDING DARFUR">
            <a:extLst>
              <a:ext uri="{FF2B5EF4-FFF2-40B4-BE49-F238E27FC236}">
                <a16:creationId xmlns:a16="http://schemas.microsoft.com/office/drawing/2014/main" id="{76FE106E-32A1-44B3-943A-C83F99A236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88" t="13674" r="4" b="8291"/>
          <a:stretch/>
        </p:blipFill>
        <p:spPr bwMode="auto">
          <a:xfrm>
            <a:off x="6487427" y="999602"/>
            <a:ext cx="506110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D852F7E-656F-C623-9050-B9E9ADE5F1D7}"/>
              </a:ext>
            </a:extLst>
          </p:cNvPr>
          <p:cNvSpPr txBox="1"/>
          <p:nvPr/>
        </p:nvSpPr>
        <p:spPr>
          <a:xfrm>
            <a:off x="2483318" y="208925"/>
            <a:ext cx="8260881" cy="605615"/>
          </a:xfrm>
          <a:prstGeom prst="rect">
            <a:avLst/>
          </a:prstGeom>
          <a:noFill/>
        </p:spPr>
        <p:txBody>
          <a:bodyPr wrap="square">
            <a:spAutoFit/>
          </a:bodyPr>
          <a:lstStyle/>
          <a:p>
            <a:pPr defTabSz="914400">
              <a:lnSpc>
                <a:spcPct val="80000"/>
              </a:lnSpc>
              <a:spcBef>
                <a:spcPct val="0"/>
              </a:spcBef>
              <a:spcAft>
                <a:spcPts val="600"/>
              </a:spcAft>
            </a:pPr>
            <a:r>
              <a:rPr lang="en-US" sz="4000" b="1" cap="none" spc="-120" dirty="0">
                <a:ln w="3175" cmpd="sng">
                  <a:noFill/>
                </a:ln>
                <a:solidFill>
                  <a:srgbClr val="FFFFFF"/>
                </a:solidFill>
                <a:effectLst/>
                <a:latin typeface="Garamond" panose="02020404030301010803" pitchFamily="18" charset="0"/>
                <a:ea typeface="+mj-ea"/>
                <a:cs typeface="+mj-cs"/>
              </a:rPr>
              <a:t>What do we see when we look?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an0005a.jpg">
            <a:extLst>
              <a:ext uri="{FF2B5EF4-FFF2-40B4-BE49-F238E27FC236}">
                <a16:creationId xmlns:a16="http://schemas.microsoft.com/office/drawing/2014/main" id="{E73979D6-E19D-4871-ADE0-0A2D31491C3A}"/>
              </a:ext>
            </a:extLst>
          </p:cNvPr>
          <p:cNvPicPr>
            <a:picLocks noChangeAspect="1"/>
          </p:cNvPicPr>
          <p:nvPr/>
        </p:nvPicPr>
        <p:blipFill rotWithShape="1">
          <a:blip r:embed="rId2" cstate="print"/>
          <a:srcRect r="4194"/>
          <a:stretch/>
        </p:blipFill>
        <p:spPr>
          <a:xfrm>
            <a:off x="20" y="10"/>
            <a:ext cx="4077443" cy="6864408"/>
          </a:xfrm>
          <a:prstGeom prst="rect">
            <a:avLst/>
          </a:prstGeom>
        </p:spPr>
      </p:pic>
      <p:sp>
        <p:nvSpPr>
          <p:cNvPr id="7" name="TextBox 6">
            <a:extLst>
              <a:ext uri="{FF2B5EF4-FFF2-40B4-BE49-F238E27FC236}">
                <a16:creationId xmlns:a16="http://schemas.microsoft.com/office/drawing/2014/main" id="{2D6E0BE3-349D-4859-A539-16A6D126630A}"/>
              </a:ext>
            </a:extLst>
          </p:cNvPr>
          <p:cNvSpPr txBox="1"/>
          <p:nvPr/>
        </p:nvSpPr>
        <p:spPr>
          <a:xfrm>
            <a:off x="4732294" y="822217"/>
            <a:ext cx="6428994" cy="3766185"/>
          </a:xfrm>
          <a:prstGeom prst="rect">
            <a:avLst/>
          </a:prstGeom>
        </p:spPr>
        <p:txBody>
          <a:bodyPr vert="horz" lIns="91440" tIns="45720" rIns="91440" bIns="45720" rtlCol="0">
            <a:noAutofit/>
          </a:bodyPr>
          <a:lstStyle/>
          <a:p>
            <a:pPr defTabSz="914400">
              <a:spcAft>
                <a:spcPts val="600"/>
              </a:spcAft>
              <a:buFont typeface="Arial" pitchFamily="34" charset="0"/>
              <a:buChar char=" "/>
            </a:pPr>
            <a:r>
              <a:rPr lang="en-US" sz="2400" b="1" dirty="0">
                <a:solidFill>
                  <a:schemeClr val="tx1">
                    <a:lumMod val="85000"/>
                    <a:lumOff val="15000"/>
                  </a:schemeClr>
                </a:solidFill>
                <a:latin typeface="Garamond" panose="02020404030301010803" pitchFamily="18" charset="0"/>
              </a:rPr>
              <a:t>A voice is heard in Ramah, </a:t>
            </a:r>
          </a:p>
          <a:p>
            <a:pPr defTabSz="914400">
              <a:spcAft>
                <a:spcPts val="600"/>
              </a:spcAft>
              <a:buFont typeface="Arial" pitchFamily="34" charset="0"/>
              <a:buChar char=" "/>
            </a:pPr>
            <a:r>
              <a:rPr lang="en-US" sz="2400" b="1" dirty="0">
                <a:solidFill>
                  <a:schemeClr val="tx1">
                    <a:lumMod val="85000"/>
                    <a:lumOff val="15000"/>
                  </a:schemeClr>
                </a:solidFill>
                <a:latin typeface="Garamond" panose="02020404030301010803" pitchFamily="18" charset="0"/>
              </a:rPr>
              <a:t>lamentation and bitter weeping.  </a:t>
            </a:r>
          </a:p>
          <a:p>
            <a:pPr defTabSz="914400">
              <a:spcAft>
                <a:spcPts val="600"/>
              </a:spcAft>
              <a:buFont typeface="Arial" pitchFamily="34" charset="0"/>
              <a:buChar char=" "/>
            </a:pPr>
            <a:r>
              <a:rPr lang="en-US" sz="2400" b="1" dirty="0">
                <a:solidFill>
                  <a:schemeClr val="tx1">
                    <a:lumMod val="85000"/>
                    <a:lumOff val="15000"/>
                  </a:schemeClr>
                </a:solidFill>
                <a:latin typeface="Garamond" panose="02020404030301010803" pitchFamily="18" charset="0"/>
              </a:rPr>
              <a:t>Rachel is weeping for her children; </a:t>
            </a:r>
          </a:p>
          <a:p>
            <a:pPr defTabSz="914400">
              <a:spcAft>
                <a:spcPts val="600"/>
              </a:spcAft>
              <a:buFont typeface="Arial" pitchFamily="34" charset="0"/>
              <a:buChar char=" "/>
            </a:pPr>
            <a:r>
              <a:rPr lang="en-US" sz="2400" b="1" dirty="0">
                <a:solidFill>
                  <a:schemeClr val="tx1">
                    <a:lumMod val="85000"/>
                    <a:lumOff val="15000"/>
                  </a:schemeClr>
                </a:solidFill>
                <a:latin typeface="Garamond" panose="02020404030301010803" pitchFamily="18" charset="0"/>
              </a:rPr>
              <a:t>she refuses to be comforted                                         for her children, because they are no more.  </a:t>
            </a:r>
          </a:p>
          <a:p>
            <a:pPr defTabSz="914400">
              <a:spcAft>
                <a:spcPts val="600"/>
              </a:spcAft>
              <a:buFont typeface="Arial" pitchFamily="34" charset="0"/>
              <a:buChar char=" "/>
            </a:pPr>
            <a:r>
              <a:rPr lang="en-US" sz="2400" b="1" dirty="0">
                <a:solidFill>
                  <a:schemeClr val="tx1">
                    <a:lumMod val="85000"/>
                    <a:lumOff val="15000"/>
                  </a:schemeClr>
                </a:solidFill>
                <a:latin typeface="Garamond" panose="02020404030301010803" pitchFamily="18" charset="0"/>
              </a:rPr>
              <a:t>    Thus says the LORD: </a:t>
            </a:r>
          </a:p>
          <a:p>
            <a:pPr defTabSz="914400">
              <a:spcAft>
                <a:spcPts val="600"/>
              </a:spcAft>
              <a:buFont typeface="Arial" pitchFamily="34" charset="0"/>
              <a:buChar char=" "/>
            </a:pPr>
            <a:r>
              <a:rPr lang="en-US" sz="2400" b="1" dirty="0">
                <a:solidFill>
                  <a:schemeClr val="tx1">
                    <a:lumMod val="85000"/>
                    <a:lumOff val="15000"/>
                  </a:schemeClr>
                </a:solidFill>
                <a:latin typeface="Garamond" panose="02020404030301010803" pitchFamily="18" charset="0"/>
              </a:rPr>
              <a:t>Keep your voice from weeping, </a:t>
            </a:r>
          </a:p>
          <a:p>
            <a:pPr defTabSz="914400">
              <a:spcAft>
                <a:spcPts val="600"/>
              </a:spcAft>
              <a:buFont typeface="Arial" pitchFamily="34" charset="0"/>
              <a:buChar char=" "/>
            </a:pPr>
            <a:r>
              <a:rPr lang="en-US" sz="2400" b="1" dirty="0">
                <a:solidFill>
                  <a:schemeClr val="tx1">
                    <a:lumMod val="85000"/>
                    <a:lumOff val="15000"/>
                  </a:schemeClr>
                </a:solidFill>
                <a:latin typeface="Garamond" panose="02020404030301010803" pitchFamily="18" charset="0"/>
              </a:rPr>
              <a:t>and your eyes from tears; for there is a reward   for your work, says the LORD […]  there is hope for your future, says the LORD: your children shall come back to their own country.				Jeremiah 31:15-17</a:t>
            </a:r>
          </a:p>
        </p:txBody>
      </p:sp>
    </p:spTree>
    <p:extLst>
      <p:ext uri="{BB962C8B-B14F-4D97-AF65-F5344CB8AC3E}">
        <p14:creationId xmlns:p14="http://schemas.microsoft.com/office/powerpoint/2010/main" val="691053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9FE3A7-B67D-4A84-9CF7-45A6D4603B26}"/>
              </a:ext>
            </a:extLst>
          </p:cNvPr>
          <p:cNvSpPr>
            <a:spLocks noGrp="1"/>
          </p:cNvSpPr>
          <p:nvPr>
            <p:ph type="title"/>
          </p:nvPr>
        </p:nvSpPr>
        <p:spPr>
          <a:xfrm>
            <a:off x="969264" y="4535424"/>
            <a:ext cx="3685032" cy="1591056"/>
          </a:xfrm>
        </p:spPr>
        <p:txBody>
          <a:bodyPr vert="horz" lIns="91440" tIns="45720" rIns="91440" bIns="45720" rtlCol="0" anchor="t">
            <a:normAutofit/>
          </a:bodyPr>
          <a:lstStyle/>
          <a:p>
            <a:r>
              <a:rPr lang="en-US" sz="3400" b="1" dirty="0">
                <a:solidFill>
                  <a:schemeClr val="bg1"/>
                </a:solidFill>
                <a:latin typeface="Garamond" panose="02020404030301010803" pitchFamily="18" charset="0"/>
              </a:rPr>
              <a:t>Rachel is weeping for her children…</a:t>
            </a:r>
            <a:endParaRPr lang="en-US" sz="3400" dirty="0">
              <a:solidFill>
                <a:schemeClr val="bg1"/>
              </a:solidFill>
              <a:latin typeface="Garamond" panose="02020404030301010803" pitchFamily="18" charset="0"/>
            </a:endParaRPr>
          </a:p>
        </p:txBody>
      </p:sp>
      <p:sp>
        <p:nvSpPr>
          <p:cNvPr id="4" name="Content Placeholder 3">
            <a:extLst>
              <a:ext uri="{FF2B5EF4-FFF2-40B4-BE49-F238E27FC236}">
                <a16:creationId xmlns:a16="http://schemas.microsoft.com/office/drawing/2014/main" id="{66D8CF35-C629-4A33-AC00-569EA593BD24}"/>
              </a:ext>
            </a:extLst>
          </p:cNvPr>
          <p:cNvSpPr>
            <a:spLocks noGrp="1"/>
          </p:cNvSpPr>
          <p:nvPr>
            <p:ph idx="1"/>
          </p:nvPr>
        </p:nvSpPr>
        <p:spPr>
          <a:xfrm>
            <a:off x="5670427" y="4918078"/>
            <a:ext cx="5552309" cy="1618488"/>
          </a:xfrm>
        </p:spPr>
        <p:txBody>
          <a:bodyPr vert="horz" lIns="91440" tIns="45720" rIns="91440" bIns="45720" rtlCol="0">
            <a:normAutofit/>
          </a:bodyPr>
          <a:lstStyle/>
          <a:p>
            <a:pPr marL="0" indent="0">
              <a:buNone/>
            </a:pPr>
            <a:r>
              <a:rPr lang="en-GB" sz="3200" b="1" dirty="0">
                <a:solidFill>
                  <a:schemeClr val="bg1"/>
                </a:solidFill>
                <a:latin typeface="Garamond" panose="02020404030301010803" pitchFamily="18" charset="0"/>
                <a:cs typeface="Calibri" panose="020F0502020204030204" pitchFamily="34" charset="0"/>
              </a:rPr>
              <a:t>there is hope for your future, says the LORD</a:t>
            </a:r>
            <a:endParaRPr lang="en-US" sz="3200" dirty="0">
              <a:solidFill>
                <a:schemeClr val="bg1"/>
              </a:solidFill>
              <a:latin typeface="Garamond" panose="02020404030301010803" pitchFamily="18" charset="0"/>
            </a:endParaRPr>
          </a:p>
        </p:txBody>
      </p:sp>
      <p:pic>
        <p:nvPicPr>
          <p:cNvPr id="30722" name="Picture 4" descr="Palestinian woman during funeral">
            <a:extLst>
              <a:ext uri="{FF2B5EF4-FFF2-40B4-BE49-F238E27FC236}">
                <a16:creationId xmlns:a16="http://schemas.microsoft.com/office/drawing/2014/main" id="{5E3A82AD-E669-409D-A40C-4507AAD9F8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51" b="31071"/>
          <a:stretch/>
        </p:blipFill>
        <p:spPr bwMode="auto">
          <a:xfrm rot="21600000">
            <a:off x="20" y="10"/>
            <a:ext cx="12188804" cy="4226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42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5606">
            <a:extLst>
              <a:ext uri="{FF2B5EF4-FFF2-40B4-BE49-F238E27FC236}">
                <a16:creationId xmlns:a16="http://schemas.microsoft.com/office/drawing/2014/main" id="{9D258FA2-AEAC-4E69-BCE2-8F16B7F2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1" descr="scan0024.jpg">
            <a:extLst>
              <a:ext uri="{FF2B5EF4-FFF2-40B4-BE49-F238E27FC236}">
                <a16:creationId xmlns:a16="http://schemas.microsoft.com/office/drawing/2014/main" id="{389CF799-F591-4404-AA09-051AB264D7C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8335" r="2" b="11666"/>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SOMALIA MOTHER">
            <a:extLst>
              <a:ext uri="{FF2B5EF4-FFF2-40B4-BE49-F238E27FC236}">
                <a16:creationId xmlns:a16="http://schemas.microsoft.com/office/drawing/2014/main" id="{273079C8-014B-4EE1-B19B-A0326BB77C7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13889" r="-1" b="16888"/>
          <a:stretch/>
        </p:blipFill>
        <p:spPr bwMode="auto">
          <a:xfrm>
            <a:off x="6176433" y="643467"/>
            <a:ext cx="537209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25608">
            <a:extLst>
              <a:ext uri="{FF2B5EF4-FFF2-40B4-BE49-F238E27FC236}">
                <a16:creationId xmlns:a16="http://schemas.microsoft.com/office/drawing/2014/main" id="{093EA3BB-C885-4AD0-AA15-8D38560D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975" name="Rectangle 40966">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6" name="Rectangle 40968">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ttp://www.awdnews.com/images/14416532871.jpg">
            <a:extLst>
              <a:ext uri="{FF2B5EF4-FFF2-40B4-BE49-F238E27FC236}">
                <a16:creationId xmlns:a16="http://schemas.microsoft.com/office/drawing/2014/main" id="{25ADEFF2-C8E4-4110-BEB9-3D52F14374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1" r="9029" b="-3"/>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See the source image">
            <a:extLst>
              <a:ext uri="{FF2B5EF4-FFF2-40B4-BE49-F238E27FC236}">
                <a16:creationId xmlns:a16="http://schemas.microsoft.com/office/drawing/2014/main" id="{98BD1EE4-9E14-408B-A7F5-027CBCCB99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r="3236" b="1"/>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Exodus: ">
            <a:extLst>
              <a:ext uri="{FF2B5EF4-FFF2-40B4-BE49-F238E27FC236}">
                <a16:creationId xmlns:a16="http://schemas.microsoft.com/office/drawing/2014/main" id="{1C2143F7-F7A9-47D8-B3DD-205308601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45" b="34848"/>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42288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7174">
            <a:extLst>
              <a:ext uri="{FF2B5EF4-FFF2-40B4-BE49-F238E27FC236}">
                <a16:creationId xmlns:a16="http://schemas.microsoft.com/office/drawing/2014/main" id="{9D258FA2-AEAC-4E69-BCE2-8F16B7F2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A person walking on a beach&#10;&#10;Description automatically generated with low confidence">
            <a:extLst>
              <a:ext uri="{FF2B5EF4-FFF2-40B4-BE49-F238E27FC236}">
                <a16:creationId xmlns:a16="http://schemas.microsoft.com/office/drawing/2014/main" id="{E26B236F-350C-4520-B811-83F6E728FF18}"/>
              </a:ext>
            </a:extLst>
          </p:cNvPr>
          <p:cNvPicPr>
            <a:picLocks noChangeAspect="1"/>
          </p:cNvPicPr>
          <p:nvPr/>
        </p:nvPicPr>
        <p:blipFill rotWithShape="1">
          <a:blip r:embed="rId2">
            <a:extLst>
              <a:ext uri="{28A0092B-C50C-407E-A947-70E740481C1C}">
                <a14:useLocalDpi xmlns:a14="http://schemas.microsoft.com/office/drawing/2010/main" val="0"/>
              </a:ext>
            </a:extLst>
          </a:blip>
          <a:srcRect l="12398" r="33360" b="-1"/>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See the source image">
            <a:extLst>
              <a:ext uri="{FF2B5EF4-FFF2-40B4-BE49-F238E27FC236}">
                <a16:creationId xmlns:a16="http://schemas.microsoft.com/office/drawing/2014/main" id="{ADD0821B-35ED-4202-B858-200B35A42F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79" r="20717" b="-1"/>
          <a:stretch/>
        </p:blipFill>
        <p:spPr bwMode="auto">
          <a:xfrm>
            <a:off x="6176433"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093EA3BB-C885-4AD0-AA15-8D38560D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597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6B584025-5E6D-412F-A056-8A93D5E5D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61" y="608162"/>
            <a:ext cx="6286062" cy="31430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AC0527-A801-46E0-80AC-ED2F3F454516}"/>
              </a:ext>
            </a:extLst>
          </p:cNvPr>
          <p:cNvSpPr txBox="1"/>
          <p:nvPr/>
        </p:nvSpPr>
        <p:spPr>
          <a:xfrm>
            <a:off x="8256335" y="1165789"/>
            <a:ext cx="3378104" cy="1569660"/>
          </a:xfrm>
          <a:prstGeom prst="rect">
            <a:avLst/>
          </a:prstGeom>
          <a:noFill/>
        </p:spPr>
        <p:txBody>
          <a:bodyPr wrap="square" rtlCol="0">
            <a:spAutoFit/>
          </a:bodyPr>
          <a:lstStyle/>
          <a:p>
            <a:r>
              <a:rPr lang="en-GB" sz="2400" b="1" dirty="0">
                <a:solidFill>
                  <a:schemeClr val="bg1"/>
                </a:solidFill>
                <a:latin typeface="Garamond" panose="02020404030301010803" pitchFamily="18" charset="0"/>
                <a:cs typeface="Arial" panose="020B0604020202020204" pitchFamily="34" charset="0"/>
              </a:rPr>
              <a:t>WHAT IS THE CHURCH?  	                     WHAT ARE SACRAMENTS?</a:t>
            </a:r>
          </a:p>
        </p:txBody>
      </p:sp>
      <p:sp>
        <p:nvSpPr>
          <p:cNvPr id="4" name="TextBox 3">
            <a:extLst>
              <a:ext uri="{FF2B5EF4-FFF2-40B4-BE49-F238E27FC236}">
                <a16:creationId xmlns:a16="http://schemas.microsoft.com/office/drawing/2014/main" id="{D05CBF56-A7F7-4C8F-89DF-C7E67D8AEDF0}"/>
              </a:ext>
            </a:extLst>
          </p:cNvPr>
          <p:cNvSpPr txBox="1"/>
          <p:nvPr/>
        </p:nvSpPr>
        <p:spPr>
          <a:xfrm>
            <a:off x="624796" y="4278132"/>
            <a:ext cx="2810435" cy="1569660"/>
          </a:xfrm>
          <a:prstGeom prst="rect">
            <a:avLst/>
          </a:prstGeom>
          <a:noFill/>
        </p:spPr>
        <p:txBody>
          <a:bodyPr wrap="square" rtlCol="0">
            <a:spAutoFit/>
          </a:bodyPr>
          <a:lstStyle/>
          <a:p>
            <a:r>
              <a:rPr lang="en-GB" sz="2400" b="1" dirty="0">
                <a:solidFill>
                  <a:schemeClr val="bg1"/>
                </a:solidFill>
                <a:latin typeface="Garamond" panose="02020404030301010803" pitchFamily="18" charset="0"/>
                <a:cs typeface="Arial" panose="020B0604020202020204" pitchFamily="34" charset="0"/>
              </a:rPr>
              <a:t>SIGNS WHICH                      MAKE REAL WHAT THEY SIGNIFY …</a:t>
            </a:r>
          </a:p>
        </p:txBody>
      </p:sp>
      <p:pic>
        <p:nvPicPr>
          <p:cNvPr id="3" name="Picture 2" descr="See the source image">
            <a:extLst>
              <a:ext uri="{FF2B5EF4-FFF2-40B4-BE49-F238E27FC236}">
                <a16:creationId xmlns:a16="http://schemas.microsoft.com/office/drawing/2014/main" id="{085F9A69-12C1-4C22-3F18-63C48F30D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231" y="3659544"/>
            <a:ext cx="8446740" cy="280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528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Gemma\Pictures\Sieger Koder\scan0026.jpg">
            <a:extLst>
              <a:ext uri="{FF2B5EF4-FFF2-40B4-BE49-F238E27FC236}">
                <a16:creationId xmlns:a16="http://schemas.microsoft.com/office/drawing/2014/main" id="{E26EFECB-BDDA-4A1A-8FDF-92822297CE2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6737"/>
          <a:stretch/>
        </p:blipFill>
        <p:spPr bwMode="auto">
          <a:xfrm>
            <a:off x="7077778" y="779646"/>
            <a:ext cx="3625801" cy="53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ee the source image">
            <a:extLst>
              <a:ext uri="{FF2B5EF4-FFF2-40B4-BE49-F238E27FC236}">
                <a16:creationId xmlns:a16="http://schemas.microsoft.com/office/drawing/2014/main" id="{A5321639-DFCC-4055-BC67-0F537E655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346" y="1445298"/>
            <a:ext cx="5093654" cy="46662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32AE1AA-B2B4-48C6-BE1A-98B5C445B90F}"/>
              </a:ext>
            </a:extLst>
          </p:cNvPr>
          <p:cNvSpPr txBox="1"/>
          <p:nvPr/>
        </p:nvSpPr>
        <p:spPr>
          <a:xfrm>
            <a:off x="820424" y="464101"/>
            <a:ext cx="5457498" cy="769441"/>
          </a:xfrm>
          <a:prstGeom prst="rect">
            <a:avLst/>
          </a:prstGeom>
          <a:noFill/>
        </p:spPr>
        <p:txBody>
          <a:bodyPr wrap="square">
            <a:spAutoFit/>
          </a:bodyPr>
          <a:lstStyle/>
          <a:p>
            <a:pPr algn="ctr"/>
            <a:r>
              <a:rPr lang="en-GB" sz="2200" b="1" dirty="0">
                <a:solidFill>
                  <a:schemeClr val="bg1"/>
                </a:solidFill>
                <a:latin typeface="Garamond" panose="02020404030301010803" pitchFamily="18" charset="0"/>
                <a:cs typeface="Arial" panose="020B0604020202020204" pitchFamily="34" charset="0"/>
              </a:rPr>
              <a:t>WHAT IS COMMUNION?</a:t>
            </a:r>
          </a:p>
          <a:p>
            <a:pPr algn="ctr"/>
            <a:r>
              <a:rPr lang="en-GB" sz="2200" b="1" dirty="0">
                <a:solidFill>
                  <a:schemeClr val="bg1"/>
                </a:solidFill>
                <a:latin typeface="Garamond" panose="02020404030301010803" pitchFamily="18" charset="0"/>
                <a:cs typeface="Arial" panose="020B0604020202020204" pitchFamily="34" charset="0"/>
              </a:rPr>
              <a:t>WHO IS WELCOME?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0FBACE84-2335-44C3-9C18-FDF97BDCE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9" b="435"/>
          <a:stretch/>
        </p:blipFill>
        <p:spPr bwMode="auto">
          <a:xfrm>
            <a:off x="243840" y="2780469"/>
            <a:ext cx="6212093" cy="34943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50268A20-9BE1-4457-A4C8-0002CE7B4E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807"/>
          <a:stretch/>
        </p:blipFill>
        <p:spPr bwMode="auto">
          <a:xfrm>
            <a:off x="5978455" y="255514"/>
            <a:ext cx="5371035" cy="3411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A0DE82-9118-4F54-A0DE-FC42FED18151}"/>
              </a:ext>
            </a:extLst>
          </p:cNvPr>
          <p:cNvSpPr txBox="1"/>
          <p:nvPr/>
        </p:nvSpPr>
        <p:spPr>
          <a:xfrm>
            <a:off x="1145406" y="1001125"/>
            <a:ext cx="3912822" cy="954107"/>
          </a:xfrm>
          <a:prstGeom prst="rect">
            <a:avLst/>
          </a:prstGeom>
          <a:noFill/>
        </p:spPr>
        <p:txBody>
          <a:bodyPr wrap="square" rtlCol="0">
            <a:spAutoFit/>
          </a:bodyPr>
          <a:lstStyle/>
          <a:p>
            <a:pPr algn="ctr"/>
            <a:r>
              <a:rPr lang="en-GB" sz="2800" b="1" dirty="0">
                <a:solidFill>
                  <a:schemeClr val="bg1"/>
                </a:solidFill>
                <a:latin typeface="Garamond" panose="02020404030301010803" pitchFamily="18" charset="0"/>
                <a:cs typeface="Arial" panose="020B0604020202020204" pitchFamily="34" charset="0"/>
              </a:rPr>
              <a:t>WHAT IS RECONCILIATION?</a:t>
            </a:r>
          </a:p>
        </p:txBody>
      </p:sp>
      <p:pic>
        <p:nvPicPr>
          <p:cNvPr id="1026" name="Picture 2">
            <a:extLst>
              <a:ext uri="{FF2B5EF4-FFF2-40B4-BE49-F238E27FC236}">
                <a16:creationId xmlns:a16="http://schemas.microsoft.com/office/drawing/2014/main" id="{8C3C3D70-F467-0FBC-DBBF-62B52668A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031" y="3101741"/>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5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8CE32570-3853-49CA-B5F7-61DC1FB4D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77" y="45611"/>
            <a:ext cx="6318837" cy="67667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23689236-B8B8-4A2C-852D-409F6D666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163" y="0"/>
            <a:ext cx="6318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554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0" name="Rectangle 4109">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3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Rectangle 4111">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ee the source image">
            <a:extLst>
              <a:ext uri="{FF2B5EF4-FFF2-40B4-BE49-F238E27FC236}">
                <a16:creationId xmlns:a16="http://schemas.microsoft.com/office/drawing/2014/main" id="{1127D6FC-85B8-4968-B9F5-3BD9940B5C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84820" y="587707"/>
            <a:ext cx="4032354" cy="571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169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7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FA4778-D62B-4836-BB36-5D9B50263ECB}"/>
              </a:ext>
            </a:extLst>
          </p:cNvPr>
          <p:cNvPicPr>
            <a:picLocks noChangeAspect="1"/>
          </p:cNvPicPr>
          <p:nvPr/>
        </p:nvPicPr>
        <p:blipFill rotWithShape="1">
          <a:blip r:embed="rId2"/>
          <a:srcRect l="3528" t="1243" r="3010" b="3729"/>
          <a:stretch/>
        </p:blipFill>
        <p:spPr>
          <a:xfrm>
            <a:off x="4029307" y="574364"/>
            <a:ext cx="4125951" cy="5688251"/>
          </a:xfrm>
          <a:prstGeom prst="rect">
            <a:avLst/>
          </a:prstGeom>
        </p:spPr>
      </p:pic>
      <p:sp>
        <p:nvSpPr>
          <p:cNvPr id="2" name="AutoShape 2" descr="ZIP File Preview Image">
            <a:extLst>
              <a:ext uri="{FF2B5EF4-FFF2-40B4-BE49-F238E27FC236}">
                <a16:creationId xmlns:a16="http://schemas.microsoft.com/office/drawing/2014/main" id="{F754C28E-40B6-46B7-ABA8-0B65AAE2DA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5397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ZIP File Preview Image">
            <a:extLst>
              <a:ext uri="{FF2B5EF4-FFF2-40B4-BE49-F238E27FC236}">
                <a16:creationId xmlns:a16="http://schemas.microsoft.com/office/drawing/2014/main" id="{F754C28E-40B6-46B7-ABA8-0B65AAE2DA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48FA4778-D62B-4836-BB36-5D9B50263ECB}"/>
              </a:ext>
            </a:extLst>
          </p:cNvPr>
          <p:cNvPicPr>
            <a:picLocks noChangeAspect="1"/>
          </p:cNvPicPr>
          <p:nvPr/>
        </p:nvPicPr>
        <p:blipFill rotWithShape="1">
          <a:blip r:embed="rId2"/>
          <a:srcRect l="3528" t="54737" r="3010" b="6556"/>
          <a:stretch/>
        </p:blipFill>
        <p:spPr>
          <a:xfrm>
            <a:off x="1" y="61992"/>
            <a:ext cx="12116154" cy="6796007"/>
          </a:xfrm>
          <a:prstGeom prst="rect">
            <a:avLst/>
          </a:prstGeom>
        </p:spPr>
      </p:pic>
    </p:spTree>
    <p:extLst>
      <p:ext uri="{BB962C8B-B14F-4D97-AF65-F5344CB8AC3E}">
        <p14:creationId xmlns:p14="http://schemas.microsoft.com/office/powerpoint/2010/main" val="1555920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9FFD67B9-38BA-48A7-9E86-74782D7F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4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See the source image">
            <a:extLst>
              <a:ext uri="{FF2B5EF4-FFF2-40B4-BE49-F238E27FC236}">
                <a16:creationId xmlns:a16="http://schemas.microsoft.com/office/drawing/2014/main" id="{43A53FBD-2C12-46EB-B9C5-CAE7E33ECB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1885"/>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9F92C291-43B7-4F14-920D-2FCD8D2DF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56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7CD7F0C5-E55D-4C6D-9319-39203FFB7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37" y="-77311"/>
            <a:ext cx="3364548" cy="69353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47CC19-601B-4E27-B83E-97C2B041E332}"/>
              </a:ext>
            </a:extLst>
          </p:cNvPr>
          <p:cNvSpPr txBox="1"/>
          <p:nvPr/>
        </p:nvSpPr>
        <p:spPr>
          <a:xfrm>
            <a:off x="4071486" y="105013"/>
            <a:ext cx="8120514" cy="6647974"/>
          </a:xfrm>
          <a:prstGeom prst="rect">
            <a:avLst/>
          </a:prstGeom>
          <a:noFill/>
        </p:spPr>
        <p:txBody>
          <a:bodyPr wrap="square">
            <a:spAutoFit/>
          </a:bodyPr>
          <a:lstStyle/>
          <a:p>
            <a:pPr marL="412750" indent="-412750">
              <a:spcBef>
                <a:spcPts val="500"/>
              </a:spcBef>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My soul glorifies the Lord,</a:t>
            </a:r>
          </a:p>
          <a:p>
            <a:pPr marL="412750" indent="-158750">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my spirit rejoices in God, my Saviour.</a:t>
            </a:r>
          </a:p>
          <a:p>
            <a:pPr marL="412750" indent="-412750">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He looks on his servant in her lowliness;</a:t>
            </a:r>
          </a:p>
          <a:p>
            <a:pPr marL="412750" indent="-158750">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henceforth all ages will call me blessed.</a:t>
            </a:r>
          </a:p>
          <a:p>
            <a:pPr marL="412750" indent="-412750">
              <a:spcBef>
                <a:spcPts val="500"/>
              </a:spcBef>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 Almighty works marvels for me.  Holy his name!</a:t>
            </a:r>
          </a:p>
          <a:p>
            <a:pPr marL="412750" indent="-412750">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His mercy is from age to age, on those who fear him.</a:t>
            </a:r>
          </a:p>
          <a:p>
            <a:pPr marL="412750" indent="-412750">
              <a:spcBef>
                <a:spcPts val="500"/>
              </a:spcBef>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He puts forth his arm in strength and scatters the proud-hearted.</a:t>
            </a:r>
          </a:p>
          <a:p>
            <a:pPr marL="412750" indent="-412750">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He casts the mighty from their thrones and raises the lowly.</a:t>
            </a:r>
          </a:p>
          <a:p>
            <a:pPr marL="412750" indent="-412750">
              <a:spcBef>
                <a:spcPts val="500"/>
              </a:spcBef>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He fills the starving with good things, sends the rich away empty.</a:t>
            </a:r>
          </a:p>
          <a:p>
            <a:pPr marL="412750" indent="-412750">
              <a:spcBef>
                <a:spcPts val="500"/>
              </a:spcBef>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He protects Israel, his servant, remembering his mercy,</a:t>
            </a:r>
          </a:p>
          <a:p>
            <a:pPr marL="412750" indent="-412750">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the mercy promised to our ancestors,</a:t>
            </a:r>
          </a:p>
          <a:p>
            <a:pPr marL="412750" indent="-158750">
              <a:spcAft>
                <a:spcPts val="800"/>
              </a:spcAft>
            </a:pPr>
            <a:r>
              <a:rPr lang="en-GB" sz="24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to Abraham and his children for ever.</a:t>
            </a:r>
          </a:p>
        </p:txBody>
      </p:sp>
    </p:spTree>
    <p:extLst>
      <p:ext uri="{BB962C8B-B14F-4D97-AF65-F5344CB8AC3E}">
        <p14:creationId xmlns:p14="http://schemas.microsoft.com/office/powerpoint/2010/main" val="3810580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5" name="Rectangle 45067">
            <a:extLst>
              <a:ext uri="{FF2B5EF4-FFF2-40B4-BE49-F238E27FC236}">
                <a16:creationId xmlns:a16="http://schemas.microsoft.com/office/drawing/2014/main" id="{0917429A-7CBA-4A3E-881E-A8D337B12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91F953-5D56-4EC7-90FF-26D1979DC619}"/>
              </a:ext>
            </a:extLst>
          </p:cNvPr>
          <p:cNvSpPr txBox="1"/>
          <p:nvPr/>
        </p:nvSpPr>
        <p:spPr>
          <a:xfrm>
            <a:off x="8173212" y="499533"/>
            <a:ext cx="3401568" cy="1920240"/>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altLang="en-US" sz="3400" spc="-120">
                <a:solidFill>
                  <a:srgbClr val="FFFFFF"/>
                </a:solidFill>
                <a:latin typeface="+mj-lt"/>
                <a:ea typeface="+mj-ea"/>
                <a:cs typeface="+mj-cs"/>
              </a:rPr>
              <a:t>My mission of being </a:t>
            </a:r>
          </a:p>
          <a:p>
            <a:pPr defTabSz="914400">
              <a:lnSpc>
                <a:spcPct val="85000"/>
              </a:lnSpc>
              <a:spcBef>
                <a:spcPct val="0"/>
              </a:spcBef>
              <a:spcAft>
                <a:spcPts val="600"/>
              </a:spcAft>
            </a:pPr>
            <a:r>
              <a:rPr lang="en-US" altLang="en-US" sz="3400" spc="-120">
                <a:solidFill>
                  <a:srgbClr val="FFFFFF"/>
                </a:solidFill>
                <a:latin typeface="+mj-lt"/>
                <a:ea typeface="+mj-ea"/>
                <a:cs typeface="+mj-cs"/>
              </a:rPr>
              <a:t>in the heart of the people</a:t>
            </a:r>
            <a:endParaRPr lang="en-US" sz="3400" spc="-120">
              <a:solidFill>
                <a:srgbClr val="FFFFFF"/>
              </a:solidFill>
              <a:latin typeface="+mj-lt"/>
              <a:ea typeface="+mj-ea"/>
              <a:cs typeface="+mj-cs"/>
            </a:endParaRPr>
          </a:p>
        </p:txBody>
      </p:sp>
      <p:pic>
        <p:nvPicPr>
          <p:cNvPr id="1026" name="Picture 2" descr="A group of people standing around a fire&#10;&#10;Description automatically generated with medium confidence">
            <a:extLst>
              <a:ext uri="{FF2B5EF4-FFF2-40B4-BE49-F238E27FC236}">
                <a16:creationId xmlns:a16="http://schemas.microsoft.com/office/drawing/2014/main" id="{CF051208-B5F9-4A90-A22A-21AA00AADD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0" r="16582" b="-1"/>
          <a:stretch/>
        </p:blipFill>
        <p:spPr bwMode="auto">
          <a:xfrm>
            <a:off x="633999" y="640080"/>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45058" name="Rectangle 2">
            <a:extLst>
              <a:ext uri="{FF2B5EF4-FFF2-40B4-BE49-F238E27FC236}">
                <a16:creationId xmlns:a16="http://schemas.microsoft.com/office/drawing/2014/main" id="{8D98D061-92D0-4236-AF06-9929DA3ADA4B}"/>
              </a:ext>
            </a:extLst>
          </p:cNvPr>
          <p:cNvSpPr>
            <a:spLocks noChangeArrowheads="1"/>
          </p:cNvSpPr>
          <p:nvPr/>
        </p:nvSpPr>
        <p:spPr bwMode="auto">
          <a:xfrm>
            <a:off x="8173212" y="2419773"/>
            <a:ext cx="3401568" cy="33580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lnSpc>
                <a:spcPct val="85000"/>
              </a:lnSpc>
              <a:spcBef>
                <a:spcPts val="1000"/>
              </a:spcBef>
              <a:buClr>
                <a:schemeClr val="bg2">
                  <a:lumMod val="40000"/>
                  <a:lumOff val="60000"/>
                </a:schemeClr>
              </a:buClr>
              <a:buSzPct val="80000"/>
              <a:buFont typeface="Arial" pitchFamily="34" charset="0"/>
              <a:buChar char=" "/>
            </a:pPr>
            <a:r>
              <a:rPr lang="en-US" altLang="en-US" sz="1500">
                <a:solidFill>
                  <a:srgbClr val="FFFFFF"/>
                </a:solidFill>
                <a:latin typeface="+mn-lt"/>
              </a:rPr>
              <a:t>is not just a part of my life or a badge I can take off; it is not an “extra” or just another moment in life. Instead, it is something I cannot uproot from my being without destroying my very self. </a:t>
            </a:r>
          </a:p>
          <a:p>
            <a:pPr defTabSz="914400">
              <a:lnSpc>
                <a:spcPct val="85000"/>
              </a:lnSpc>
              <a:spcBef>
                <a:spcPts val="1000"/>
              </a:spcBef>
              <a:buClr>
                <a:schemeClr val="bg2">
                  <a:lumMod val="40000"/>
                  <a:lumOff val="60000"/>
                </a:schemeClr>
              </a:buClr>
              <a:buSzPct val="80000"/>
              <a:buFont typeface="Arial" pitchFamily="34" charset="0"/>
              <a:buChar char=" "/>
            </a:pPr>
            <a:endParaRPr lang="en-US" altLang="en-US" sz="1500">
              <a:solidFill>
                <a:srgbClr val="FFFFFF"/>
              </a:solidFill>
              <a:latin typeface="+mn-lt"/>
            </a:endParaRPr>
          </a:p>
          <a:p>
            <a:pPr defTabSz="914400">
              <a:lnSpc>
                <a:spcPct val="85000"/>
              </a:lnSpc>
              <a:spcBef>
                <a:spcPts val="1000"/>
              </a:spcBef>
              <a:buClr>
                <a:schemeClr val="bg2">
                  <a:lumMod val="40000"/>
                  <a:lumOff val="60000"/>
                </a:schemeClr>
              </a:buClr>
              <a:buSzPct val="80000"/>
              <a:buFont typeface="Arial" pitchFamily="34" charset="0"/>
              <a:buChar char=" "/>
            </a:pPr>
            <a:r>
              <a:rPr lang="en-US" altLang="en-US" sz="1500">
                <a:solidFill>
                  <a:srgbClr val="FFFFFF"/>
                </a:solidFill>
                <a:latin typeface="+mn-lt"/>
              </a:rPr>
              <a:t>I am a mission on this earth; that is the reason why I am here in this world. We have to regard ourselves as sealed, even branded, by this mission of bringing light, blessing, enlivening, raising up, healing and freeing. </a:t>
            </a:r>
          </a:p>
          <a:p>
            <a:pPr defTabSz="914400">
              <a:lnSpc>
                <a:spcPct val="85000"/>
              </a:lnSpc>
              <a:spcBef>
                <a:spcPts val="1000"/>
              </a:spcBef>
              <a:buClr>
                <a:schemeClr val="bg2">
                  <a:lumMod val="40000"/>
                  <a:lumOff val="60000"/>
                </a:schemeClr>
              </a:buClr>
              <a:buSzPct val="80000"/>
              <a:buFont typeface="Arial" pitchFamily="34" charset="0"/>
              <a:buChar char=" "/>
            </a:pPr>
            <a:r>
              <a:rPr lang="en-US" altLang="en-US" sz="1500">
                <a:solidFill>
                  <a:srgbClr val="FFFFFF"/>
                </a:solidFill>
                <a:latin typeface="+mn-lt"/>
              </a:rPr>
              <a:t>	            Evangelii Gaudium, 273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6B318C-A1E7-4DC5-8019-A0E8BDA10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282498" y="770467"/>
            <a:ext cx="3788057" cy="3352800"/>
          </a:xfrm>
          <a:prstGeom prst="rect">
            <a:avLst/>
          </a:prstGeom>
        </p:spPr>
        <p:txBody>
          <a:bodyPr vert="horz" lIns="91440" tIns="45720" rIns="91440" bIns="45720" rtlCol="0" anchor="b">
            <a:normAutofit fontScale="92500" lnSpcReduction="10000"/>
          </a:bodyPr>
          <a:lstStyle/>
          <a:p>
            <a:pPr defTabSz="914400">
              <a:lnSpc>
                <a:spcPct val="80000"/>
              </a:lnSpc>
              <a:spcBef>
                <a:spcPct val="0"/>
              </a:spcBef>
              <a:spcAft>
                <a:spcPts val="600"/>
              </a:spcAft>
            </a:pPr>
            <a:endParaRPr lang="en-US" altLang="en-US" sz="3300" b="1" spc="-120" dirty="0">
              <a:solidFill>
                <a:srgbClr val="FFFFFF"/>
              </a:solidFill>
              <a:latin typeface="+mj-lt"/>
              <a:ea typeface="+mj-ea"/>
              <a:cs typeface="+mj-cs"/>
            </a:endParaRPr>
          </a:p>
          <a:p>
            <a:pPr defTabSz="914400">
              <a:lnSpc>
                <a:spcPct val="80000"/>
              </a:lnSpc>
              <a:spcBef>
                <a:spcPct val="0"/>
              </a:spcBef>
              <a:spcAft>
                <a:spcPts val="600"/>
              </a:spcAft>
            </a:pPr>
            <a:endParaRPr lang="en-US" altLang="en-US" sz="3300" b="1" spc="-120" dirty="0">
              <a:solidFill>
                <a:srgbClr val="FFFFFF"/>
              </a:solidFill>
              <a:latin typeface="+mj-lt"/>
              <a:ea typeface="+mj-ea"/>
              <a:cs typeface="+mj-cs"/>
            </a:endParaRPr>
          </a:p>
          <a:p>
            <a:pPr defTabSz="914400">
              <a:lnSpc>
                <a:spcPct val="80000"/>
              </a:lnSpc>
              <a:spcBef>
                <a:spcPct val="0"/>
              </a:spcBef>
              <a:spcAft>
                <a:spcPts val="600"/>
              </a:spcAft>
            </a:pPr>
            <a:endParaRPr lang="en-US" altLang="en-US" sz="3300" b="1" spc="-120" dirty="0">
              <a:solidFill>
                <a:srgbClr val="FFFFFF"/>
              </a:solidFill>
              <a:latin typeface="+mj-lt"/>
              <a:ea typeface="+mj-ea"/>
              <a:cs typeface="+mj-cs"/>
            </a:endParaRPr>
          </a:p>
          <a:p>
            <a:pPr defTabSz="914400">
              <a:lnSpc>
                <a:spcPct val="80000"/>
              </a:lnSpc>
              <a:spcBef>
                <a:spcPct val="0"/>
              </a:spcBef>
              <a:spcAft>
                <a:spcPts val="600"/>
              </a:spcAft>
            </a:pPr>
            <a:endParaRPr lang="en-US" altLang="en-US" sz="3300" b="1" spc="-120" dirty="0">
              <a:solidFill>
                <a:srgbClr val="FFFFFF"/>
              </a:solidFill>
              <a:latin typeface="+mj-lt"/>
              <a:ea typeface="+mj-ea"/>
              <a:cs typeface="+mj-cs"/>
            </a:endParaRPr>
          </a:p>
          <a:p>
            <a:pPr algn="ctr" defTabSz="914400">
              <a:lnSpc>
                <a:spcPct val="80000"/>
              </a:lnSpc>
              <a:spcBef>
                <a:spcPct val="0"/>
              </a:spcBef>
              <a:spcAft>
                <a:spcPts val="600"/>
              </a:spcAft>
            </a:pPr>
            <a:endParaRPr lang="en-US" altLang="en-US" sz="4800" b="1" spc="-120" dirty="0">
              <a:solidFill>
                <a:srgbClr val="FFFFFF"/>
              </a:solidFill>
              <a:latin typeface="Garamond" panose="02020404030301010803" pitchFamily="18" charset="0"/>
              <a:ea typeface="+mj-ea"/>
              <a:cs typeface="+mj-cs"/>
            </a:endParaRPr>
          </a:p>
          <a:p>
            <a:pPr algn="ctr" defTabSz="914400">
              <a:lnSpc>
                <a:spcPct val="80000"/>
              </a:lnSpc>
              <a:spcBef>
                <a:spcPct val="0"/>
              </a:spcBef>
              <a:spcAft>
                <a:spcPts val="600"/>
              </a:spcAft>
            </a:pPr>
            <a:r>
              <a:rPr lang="en-US" altLang="en-US" sz="4800" b="1" spc="-120" dirty="0">
                <a:solidFill>
                  <a:srgbClr val="FFFFFF"/>
                </a:solidFill>
                <a:latin typeface="Garamond" panose="02020404030301010803" pitchFamily="18" charset="0"/>
                <a:ea typeface="+mj-ea"/>
                <a:cs typeface="+mj-cs"/>
              </a:rPr>
              <a:t>‘I am a mission on this earth’</a:t>
            </a:r>
            <a:endParaRPr lang="en-US" sz="4800" spc="-120" dirty="0">
              <a:solidFill>
                <a:srgbClr val="FFFFFF"/>
              </a:solidFill>
              <a:latin typeface="Garamond" panose="02020404030301010803" pitchFamily="18" charset="0"/>
              <a:ea typeface="+mj-ea"/>
              <a:cs typeface="+mj-cs"/>
            </a:endParaRPr>
          </a:p>
        </p:txBody>
      </p:sp>
      <p:sp>
        <p:nvSpPr>
          <p:cNvPr id="17" name="Rectangle 16">
            <a:extLst>
              <a:ext uri="{FF2B5EF4-FFF2-40B4-BE49-F238E27FC236}">
                <a16:creationId xmlns:a16="http://schemas.microsoft.com/office/drawing/2014/main" id="{32F3CC7B-6E76-4D28-8442-A14019627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520" y="1072144"/>
            <a:ext cx="6266016" cy="4699512"/>
          </a:xfrm>
          <a:prstGeom prst="rect">
            <a:avLst/>
          </a:prstGeom>
        </p:spPr>
      </p:pic>
    </p:spTree>
    <p:extLst>
      <p:ext uri="{BB962C8B-B14F-4D97-AF65-F5344CB8AC3E}">
        <p14:creationId xmlns:p14="http://schemas.microsoft.com/office/powerpoint/2010/main" val="3728086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917429A-7CBA-4A3E-881E-A8D337B12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BD5537-0528-4A33-A3C1-7EFC3F81158E}"/>
              </a:ext>
            </a:extLst>
          </p:cNvPr>
          <p:cNvSpPr>
            <a:spLocks noGrp="1"/>
          </p:cNvSpPr>
          <p:nvPr>
            <p:ph type="title"/>
          </p:nvPr>
        </p:nvSpPr>
        <p:spPr>
          <a:xfrm>
            <a:off x="7779016" y="499533"/>
            <a:ext cx="4316340" cy="1920240"/>
          </a:xfrm>
        </p:spPr>
        <p:txBody>
          <a:bodyPr vert="horz" lIns="91440" tIns="45720" rIns="91440" bIns="45720" rtlCol="0" anchor="b" anchorCtr="0">
            <a:noAutofit/>
          </a:bodyPr>
          <a:lstStyle/>
          <a:p>
            <a:pPr algn="ctr"/>
            <a:br>
              <a:rPr lang="en-US" sz="3200" b="1" dirty="0">
                <a:solidFill>
                  <a:srgbClr val="FFFFFF"/>
                </a:solidFill>
                <a:latin typeface="Garamond" panose="02020404030301010803" pitchFamily="18" charset="0"/>
              </a:rPr>
            </a:br>
            <a:r>
              <a:rPr lang="en-US" sz="3200" b="1" dirty="0">
                <a:solidFill>
                  <a:srgbClr val="FFFFFF"/>
                </a:solidFill>
                <a:latin typeface="Garamond" panose="02020404030301010803" pitchFamily="18" charset="0"/>
              </a:rPr>
              <a:t>Glory to God whose power, working in us, can do infinitely more than we can ask or imagine:</a:t>
            </a:r>
          </a:p>
        </p:txBody>
      </p:sp>
      <p:pic>
        <p:nvPicPr>
          <p:cNvPr id="5" name="Content Placeholder 4" descr="A star filled sky&#10;&#10;Description automatically generated">
            <a:extLst>
              <a:ext uri="{FF2B5EF4-FFF2-40B4-BE49-F238E27FC236}">
                <a16:creationId xmlns:a16="http://schemas.microsoft.com/office/drawing/2014/main" id="{438B61AA-254B-44C7-BDF5-B852B4E6902B}"/>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299" r="18501"/>
          <a:stretch/>
        </p:blipFill>
        <p:spPr>
          <a:xfrm>
            <a:off x="633999" y="640080"/>
            <a:ext cx="6278529" cy="5588101"/>
          </a:xfrm>
          <a:prstGeom prst="rect">
            <a:avLst/>
          </a:prstGeom>
        </p:spPr>
      </p:pic>
      <p:sp>
        <p:nvSpPr>
          <p:cNvPr id="22" name="TextBox 21">
            <a:extLst>
              <a:ext uri="{FF2B5EF4-FFF2-40B4-BE49-F238E27FC236}">
                <a16:creationId xmlns:a16="http://schemas.microsoft.com/office/drawing/2014/main" id="{8203EF24-69AF-4193-9964-57C556AD0290}"/>
              </a:ext>
            </a:extLst>
          </p:cNvPr>
          <p:cNvSpPr txBox="1"/>
          <p:nvPr/>
        </p:nvSpPr>
        <p:spPr>
          <a:xfrm>
            <a:off x="7555992" y="3081412"/>
            <a:ext cx="4539364" cy="3358092"/>
          </a:xfrm>
          <a:prstGeom prst="rect">
            <a:avLst/>
          </a:prstGeom>
        </p:spPr>
        <p:txBody>
          <a:bodyPr vert="horz" lIns="91440" tIns="45720" rIns="91440" bIns="45720" rtlCol="0">
            <a:normAutofit/>
          </a:bodyPr>
          <a:lstStyle/>
          <a:p>
            <a:pPr algn="ctr" defTabSz="914400">
              <a:lnSpc>
                <a:spcPct val="85000"/>
              </a:lnSpc>
              <a:spcAft>
                <a:spcPts val="600"/>
              </a:spcAft>
              <a:buFont typeface="Arial" pitchFamily="34" charset="0"/>
              <a:buChar char=" "/>
            </a:pPr>
            <a:r>
              <a:rPr lang="en-US" sz="3200" b="1" dirty="0">
                <a:solidFill>
                  <a:srgbClr val="FFFFFF"/>
                </a:solidFill>
                <a:latin typeface="Garamond" panose="02020404030301010803" pitchFamily="18" charset="0"/>
              </a:rPr>
              <a:t>Glory to him from generation to generation in the Church, and in Christ Jesus                                   for ever and ever. Amen. </a:t>
            </a:r>
          </a:p>
        </p:txBody>
      </p:sp>
    </p:spTree>
    <p:extLst>
      <p:ext uri="{BB962C8B-B14F-4D97-AF65-F5344CB8AC3E}">
        <p14:creationId xmlns:p14="http://schemas.microsoft.com/office/powerpoint/2010/main" val="1001467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8BA7EFEC-1CA1-4528-B005-C565F28DDE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51" r="11633"/>
          <a:stretch/>
        </p:blipFill>
        <p:spPr bwMode="auto">
          <a:xfrm>
            <a:off x="483282" y="484631"/>
            <a:ext cx="6077774" cy="60127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64" name="TextBox 3">
            <a:extLst>
              <a:ext uri="{FF2B5EF4-FFF2-40B4-BE49-F238E27FC236}">
                <a16:creationId xmlns:a16="http://schemas.microsoft.com/office/drawing/2014/main" id="{7B69F75C-9611-05A5-2F01-79BD07B9012C}"/>
              </a:ext>
            </a:extLst>
          </p:cNvPr>
          <p:cNvGraphicFramePr/>
          <p:nvPr>
            <p:extLst>
              <p:ext uri="{D42A27DB-BD31-4B8C-83A1-F6EECF244321}">
                <p14:modId xmlns:p14="http://schemas.microsoft.com/office/powerpoint/2010/main" val="2069685457"/>
              </p:ext>
            </p:extLst>
          </p:nvPr>
        </p:nvGraphicFramePr>
        <p:xfrm>
          <a:off x="7455980" y="759832"/>
          <a:ext cx="3840480" cy="4008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107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9FFD67B9-38BA-48A7-9E86-74782D7F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rocession of her majesty the queen elizabeth ii's coffin to st giles cathedral">
            <a:extLst>
              <a:ext uri="{FF2B5EF4-FFF2-40B4-BE49-F238E27FC236}">
                <a16:creationId xmlns:a16="http://schemas.microsoft.com/office/drawing/2014/main" id="{D574A81B-B7E3-B70F-F5A9-F114D5646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91" r="1" b="29466"/>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9F92C291-43B7-4F14-920D-2FCD8D2DF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53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030">
            <a:extLst>
              <a:ext uri="{FF2B5EF4-FFF2-40B4-BE49-F238E27FC236}">
                <a16:creationId xmlns:a16="http://schemas.microsoft.com/office/drawing/2014/main" id="{0917429A-7CBA-4A3E-881E-A8D337B12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6F149-F4EE-BF0A-15E2-F4C655E2FA63}"/>
              </a:ext>
            </a:extLst>
          </p:cNvPr>
          <p:cNvSpPr>
            <a:spLocks noGrp="1"/>
          </p:cNvSpPr>
          <p:nvPr>
            <p:ph type="title"/>
          </p:nvPr>
        </p:nvSpPr>
        <p:spPr>
          <a:xfrm>
            <a:off x="8156433" y="635078"/>
            <a:ext cx="3401568" cy="1409120"/>
          </a:xfrm>
        </p:spPr>
        <p:txBody>
          <a:bodyPr anchor="b">
            <a:normAutofit/>
          </a:bodyPr>
          <a:lstStyle/>
          <a:p>
            <a:pPr algn="ctr"/>
            <a:r>
              <a:rPr lang="en-GB" sz="4800" b="1" dirty="0">
                <a:solidFill>
                  <a:srgbClr val="FFFFFF"/>
                </a:solidFill>
                <a:latin typeface="Garamond" panose="02020404030301010803" pitchFamily="18" charset="0"/>
              </a:rPr>
              <a:t>‘Blessed are the eyes</a:t>
            </a:r>
          </a:p>
        </p:txBody>
      </p:sp>
      <p:pic>
        <p:nvPicPr>
          <p:cNvPr id="1026" name="Picture 2" descr="See the source image">
            <a:extLst>
              <a:ext uri="{FF2B5EF4-FFF2-40B4-BE49-F238E27FC236}">
                <a16:creationId xmlns:a16="http://schemas.microsoft.com/office/drawing/2014/main" id="{1344D065-9A8B-4D5E-D164-51DCB948DA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65" r="2" b="15767"/>
          <a:stretch/>
        </p:blipFill>
        <p:spPr bwMode="auto">
          <a:xfrm>
            <a:off x="633999" y="640080"/>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74DF74B-03CC-8942-78C7-F7CD35E5CD9D}"/>
              </a:ext>
            </a:extLst>
          </p:cNvPr>
          <p:cNvSpPr>
            <a:spLocks noGrp="1"/>
          </p:cNvSpPr>
          <p:nvPr>
            <p:ph idx="1"/>
          </p:nvPr>
        </p:nvSpPr>
        <p:spPr>
          <a:xfrm>
            <a:off x="8017843" y="2223436"/>
            <a:ext cx="3782730" cy="4129238"/>
          </a:xfrm>
        </p:spPr>
        <p:txBody>
          <a:bodyPr>
            <a:normAutofit/>
          </a:bodyPr>
          <a:lstStyle/>
          <a:p>
            <a:r>
              <a:rPr lang="en-GB" sz="2800" b="0" i="0" dirty="0">
                <a:solidFill>
                  <a:srgbClr val="FFFFFF"/>
                </a:solidFill>
                <a:effectLst/>
                <a:latin typeface="Garamond" panose="02020404030301010803" pitchFamily="18" charset="0"/>
              </a:rPr>
              <a:t>Then turning to the disciples, Jesus said to them, ‘Blessed are the eyes that see what you see! </a:t>
            </a:r>
            <a:r>
              <a:rPr lang="en-GB" sz="2800" b="1" i="0" baseline="30000" dirty="0">
                <a:solidFill>
                  <a:srgbClr val="FFFFFF"/>
                </a:solidFill>
                <a:effectLst/>
                <a:latin typeface="Garamond" panose="02020404030301010803" pitchFamily="18" charset="0"/>
              </a:rPr>
              <a:t> </a:t>
            </a:r>
            <a:r>
              <a:rPr lang="en-GB" sz="2800" b="0" i="0" dirty="0">
                <a:solidFill>
                  <a:srgbClr val="FFFFFF"/>
                </a:solidFill>
                <a:effectLst/>
                <a:latin typeface="Garamond" panose="02020404030301010803" pitchFamily="18" charset="0"/>
              </a:rPr>
              <a:t>For I tell you that many prophets and kings desired to see what you see, but did not see it, and to hear what you hear, but did not hear it.’                                	Lk. 10:23-24</a:t>
            </a:r>
          </a:p>
          <a:p>
            <a:endParaRPr lang="en-GB" sz="1800" dirty="0">
              <a:solidFill>
                <a:srgbClr val="FFFFFF"/>
              </a:solidFill>
              <a:latin typeface="+mj-lt"/>
            </a:endParaRPr>
          </a:p>
        </p:txBody>
      </p:sp>
    </p:spTree>
    <p:extLst>
      <p:ext uri="{BB962C8B-B14F-4D97-AF65-F5344CB8AC3E}">
        <p14:creationId xmlns:p14="http://schemas.microsoft.com/office/powerpoint/2010/main" val="192973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a:extLst>
              <a:ext uri="{FF2B5EF4-FFF2-40B4-BE49-F238E27FC236}">
                <a16:creationId xmlns:a16="http://schemas.microsoft.com/office/drawing/2014/main" id="{63D57EC0-10E2-9205-3612-04E3BCB90F36}"/>
              </a:ext>
            </a:extLst>
          </p:cNvPr>
          <p:cNvPicPr>
            <a:picLocks noChangeAspect="1"/>
          </p:cNvPicPr>
          <p:nvPr/>
        </p:nvPicPr>
        <p:blipFill rotWithShape="1">
          <a:blip r:embed="rId2">
            <a:extLst>
              <a:ext uri="{28A0092B-C50C-407E-A947-70E740481C1C}">
                <a14:useLocalDpi xmlns:a14="http://schemas.microsoft.com/office/drawing/2010/main" val="0"/>
              </a:ext>
            </a:extLst>
          </a:blip>
          <a:srcRect r="-1" b="6490"/>
          <a:stretch/>
        </p:blipFill>
        <p:spPr>
          <a:xfrm>
            <a:off x="609137" y="289932"/>
            <a:ext cx="8523163" cy="6253376"/>
          </a:xfrm>
          <a:prstGeom prst="rect">
            <a:avLst/>
          </a:prstGeom>
          <a:ln>
            <a:noFill/>
          </a:ln>
          <a:effectLst/>
        </p:spPr>
      </p:pic>
      <p:sp>
        <p:nvSpPr>
          <p:cNvPr id="2" name="TextBox 1">
            <a:extLst>
              <a:ext uri="{FF2B5EF4-FFF2-40B4-BE49-F238E27FC236}">
                <a16:creationId xmlns:a16="http://schemas.microsoft.com/office/drawing/2014/main" id="{32EA4CAF-1914-1E23-8DEE-AFAFF4C42F79}"/>
              </a:ext>
            </a:extLst>
          </p:cNvPr>
          <p:cNvSpPr txBox="1"/>
          <p:nvPr/>
        </p:nvSpPr>
        <p:spPr>
          <a:xfrm>
            <a:off x="9292684" y="532709"/>
            <a:ext cx="2839844" cy="5016758"/>
          </a:xfrm>
          <a:prstGeom prst="rect">
            <a:avLst/>
          </a:prstGeom>
          <a:noFill/>
        </p:spPr>
        <p:txBody>
          <a:bodyPr wrap="square" rtlCol="0">
            <a:spAutoFit/>
          </a:bodyPr>
          <a:lstStyle/>
          <a:p>
            <a:r>
              <a:rPr lang="en-GB" sz="3200" b="1" dirty="0">
                <a:solidFill>
                  <a:schemeClr val="bg1"/>
                </a:solidFill>
                <a:latin typeface="Garamond" panose="02020404030301010803" pitchFamily="18" charset="0"/>
              </a:rPr>
              <a:t>‘But their eyes were kept from seeing him…’</a:t>
            </a:r>
          </a:p>
          <a:p>
            <a:endParaRPr lang="en-GB" sz="3200" b="1" dirty="0">
              <a:solidFill>
                <a:schemeClr val="bg1"/>
              </a:solidFill>
              <a:latin typeface="Garamond" panose="02020404030301010803" pitchFamily="18" charset="0"/>
            </a:endParaRPr>
          </a:p>
          <a:p>
            <a:r>
              <a:rPr lang="en-GB" sz="3200" b="1" dirty="0">
                <a:solidFill>
                  <a:schemeClr val="bg1"/>
                </a:solidFill>
                <a:latin typeface="Garamond" panose="02020404030301010803" pitchFamily="18" charset="0"/>
              </a:rPr>
              <a:t>‘Nor did any of them dare to ask him who he was; they knew it was the Lord’.</a:t>
            </a:r>
          </a:p>
        </p:txBody>
      </p:sp>
    </p:spTree>
    <p:extLst>
      <p:ext uri="{BB962C8B-B14F-4D97-AF65-F5344CB8AC3E}">
        <p14:creationId xmlns:p14="http://schemas.microsoft.com/office/powerpoint/2010/main" val="370637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0917429A-7CBA-4A3E-881E-A8D337B12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20BBB-0B92-44C1-983F-1EF53C39C157}"/>
              </a:ext>
            </a:extLst>
          </p:cNvPr>
          <p:cNvSpPr>
            <a:spLocks noGrp="1"/>
          </p:cNvSpPr>
          <p:nvPr>
            <p:ph type="title"/>
          </p:nvPr>
        </p:nvSpPr>
        <p:spPr>
          <a:xfrm>
            <a:off x="7943314" y="611204"/>
            <a:ext cx="3614687" cy="1197365"/>
          </a:xfrm>
        </p:spPr>
        <p:txBody>
          <a:bodyPr anchor="b">
            <a:normAutofit/>
          </a:bodyPr>
          <a:lstStyle/>
          <a:p>
            <a:pPr algn="ctr"/>
            <a:r>
              <a:rPr lang="en-GB" sz="4000" b="1" dirty="0">
                <a:solidFill>
                  <a:srgbClr val="FFFFFF"/>
                </a:solidFill>
                <a:latin typeface="Garamond" panose="02020404030301010803" pitchFamily="18" charset="0"/>
              </a:rPr>
              <a:t>TREASURING GOD’S WORD</a:t>
            </a:r>
          </a:p>
        </p:txBody>
      </p:sp>
      <p:pic>
        <p:nvPicPr>
          <p:cNvPr id="5" name="Picture 4">
            <a:extLst>
              <a:ext uri="{FF2B5EF4-FFF2-40B4-BE49-F238E27FC236}">
                <a16:creationId xmlns:a16="http://schemas.microsoft.com/office/drawing/2014/main" id="{A9FBBF10-7556-4161-A182-EECEB8C3419F}"/>
              </a:ext>
            </a:extLst>
          </p:cNvPr>
          <p:cNvPicPr>
            <a:picLocks noChangeAspect="1"/>
          </p:cNvPicPr>
          <p:nvPr/>
        </p:nvPicPr>
        <p:blipFill rotWithShape="1">
          <a:blip r:embed="rId2"/>
          <a:srcRect l="6360" t="16719" r="3415" b="18309"/>
          <a:stretch/>
        </p:blipFill>
        <p:spPr>
          <a:xfrm>
            <a:off x="434187" y="371708"/>
            <a:ext cx="6263979" cy="6179146"/>
          </a:xfrm>
          <a:prstGeom prst="rect">
            <a:avLst/>
          </a:prstGeom>
        </p:spPr>
      </p:pic>
      <p:sp>
        <p:nvSpPr>
          <p:cNvPr id="1035" name="Content Placeholder 1031">
            <a:extLst>
              <a:ext uri="{FF2B5EF4-FFF2-40B4-BE49-F238E27FC236}">
                <a16:creationId xmlns:a16="http://schemas.microsoft.com/office/drawing/2014/main" id="{7C9D63EB-5706-4F47-92D7-27EC569551FC}"/>
              </a:ext>
            </a:extLst>
          </p:cNvPr>
          <p:cNvSpPr>
            <a:spLocks noGrp="1"/>
          </p:cNvSpPr>
          <p:nvPr>
            <p:ph idx="1"/>
          </p:nvPr>
        </p:nvSpPr>
        <p:spPr>
          <a:xfrm>
            <a:off x="8156433" y="1908460"/>
            <a:ext cx="3401568" cy="3358092"/>
          </a:xfrm>
        </p:spPr>
        <p:txBody>
          <a:bodyPr>
            <a:noAutofit/>
          </a:bodyPr>
          <a:lstStyle/>
          <a:p>
            <a:r>
              <a:rPr lang="en-US" sz="2800" b="1" dirty="0">
                <a:solidFill>
                  <a:srgbClr val="FFFFFF"/>
                </a:solidFill>
                <a:latin typeface="Garamond" panose="02020404030301010803" pitchFamily="18" charset="0"/>
              </a:rPr>
              <a:t>Image and imagination</a:t>
            </a:r>
          </a:p>
          <a:p>
            <a:r>
              <a:rPr lang="en-US" sz="2800" b="1" dirty="0">
                <a:solidFill>
                  <a:srgbClr val="FFFFFF"/>
                </a:solidFill>
                <a:latin typeface="Garamond" panose="02020404030301010803" pitchFamily="18" charset="0"/>
              </a:rPr>
              <a:t>The message of the word</a:t>
            </a:r>
          </a:p>
          <a:p>
            <a:r>
              <a:rPr lang="en-US" sz="2800" b="1" dirty="0">
                <a:solidFill>
                  <a:srgbClr val="FFFFFF"/>
                </a:solidFill>
                <a:latin typeface="Garamond" panose="02020404030301010803" pitchFamily="18" charset="0"/>
              </a:rPr>
              <a:t>Two different questions:</a:t>
            </a:r>
          </a:p>
          <a:p>
            <a:r>
              <a:rPr lang="en-US" sz="2800" b="1" dirty="0">
                <a:solidFill>
                  <a:srgbClr val="FFFFFF"/>
                </a:solidFill>
                <a:latin typeface="Garamond" panose="02020404030301010803" pitchFamily="18" charset="0"/>
              </a:rPr>
              <a:t>What’s happening?</a:t>
            </a:r>
          </a:p>
          <a:p>
            <a:r>
              <a:rPr lang="en-US" sz="2800" b="1" dirty="0">
                <a:solidFill>
                  <a:srgbClr val="FFFFFF"/>
                </a:solidFill>
                <a:latin typeface="Garamond" panose="02020404030301010803" pitchFamily="18" charset="0"/>
              </a:rPr>
              <a:t>What’s going on?</a:t>
            </a:r>
          </a:p>
          <a:p>
            <a:r>
              <a:rPr lang="en-US" sz="2800" b="1" dirty="0">
                <a:solidFill>
                  <a:srgbClr val="FFFFFF"/>
                </a:solidFill>
                <a:latin typeface="Garamond" panose="02020404030301010803" pitchFamily="18" charset="0"/>
              </a:rPr>
              <a:t>How might we respond?</a:t>
            </a:r>
          </a:p>
        </p:txBody>
      </p:sp>
    </p:spTree>
    <p:extLst>
      <p:ext uri="{BB962C8B-B14F-4D97-AF65-F5344CB8AC3E}">
        <p14:creationId xmlns:p14="http://schemas.microsoft.com/office/powerpoint/2010/main" val="159078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9FFD67B9-38BA-48A7-9E86-74782D7F8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C4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ee the source image">
            <a:extLst>
              <a:ext uri="{FF2B5EF4-FFF2-40B4-BE49-F238E27FC236}">
                <a16:creationId xmlns:a16="http://schemas.microsoft.com/office/drawing/2014/main" id="{CF6C880A-C1AE-4B3F-AE87-EAA3050151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4" r="2608"/>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9F92C291-43B7-4F14-920D-2FCD8D2DF7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054506"/>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71101"/>
      </a:dk2>
      <a:lt2>
        <a:srgbClr val="E7E8E2"/>
      </a:lt2>
      <a:accent1>
        <a:srgbClr val="A6B727"/>
      </a:accent1>
      <a:accent2>
        <a:srgbClr val="F04304"/>
      </a:accent2>
      <a:accent3>
        <a:srgbClr val="EF8606"/>
      </a:accent3>
      <a:accent4>
        <a:srgbClr val="F2C100"/>
      </a:accent4>
      <a:accent5>
        <a:srgbClr val="A65001"/>
      </a:accent5>
      <a:accent6>
        <a:srgbClr val="BA9585"/>
      </a:accent6>
      <a:hlink>
        <a:srgbClr val="00B0F0"/>
      </a:hlink>
      <a:folHlink>
        <a:srgbClr val="7F7F7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docProps/app.xml><?xml version="1.0" encoding="utf-8"?>
<Properties xmlns="http://schemas.openxmlformats.org/officeDocument/2006/extended-properties" xmlns:vt="http://schemas.openxmlformats.org/officeDocument/2006/docPropsVTypes">
  <Template>Metropolitan</Template>
  <TotalTime>362</TotalTime>
  <Words>856</Words>
  <Application>Microsoft Office PowerPoint</Application>
  <PresentationFormat>Widescreen</PresentationFormat>
  <Paragraphs>81</Paragraphs>
  <Slides>37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 Light</vt:lpstr>
      <vt:lpstr>Garamond</vt:lpstr>
      <vt:lpstr>Metropolitan</vt:lpstr>
      <vt:lpstr>SEEING SALVATION </vt:lpstr>
      <vt:lpstr>PowerPoint Presentation</vt:lpstr>
      <vt:lpstr>PowerPoint Presentation</vt:lpstr>
      <vt:lpstr>PowerPoint Presentation</vt:lpstr>
      <vt:lpstr>PowerPoint Presentation</vt:lpstr>
      <vt:lpstr>‘Blessed are the eyes</vt:lpstr>
      <vt:lpstr>PowerPoint Presentation</vt:lpstr>
      <vt:lpstr>TREASURING GOD’S WORD</vt:lpstr>
      <vt:lpstr>PowerPoint Presentation</vt:lpstr>
      <vt:lpstr>PowerPoint Presentation</vt:lpstr>
      <vt:lpstr>PowerPoint Presentation</vt:lpstr>
      <vt:lpstr>PowerPoint Presentation</vt:lpstr>
      <vt:lpstr>The options…</vt:lpstr>
      <vt:lpstr>PowerPoint Presentation</vt:lpstr>
      <vt:lpstr>PowerPoint Presentation</vt:lpstr>
      <vt:lpstr>PowerPoint Presentation</vt:lpstr>
      <vt:lpstr>PowerPoint Presentation</vt:lpstr>
      <vt:lpstr>The ‘God of Little Things’</vt:lpstr>
      <vt:lpstr>PowerPoint Presentation</vt:lpstr>
      <vt:lpstr>PowerPoint Presentation</vt:lpstr>
      <vt:lpstr>PowerPoint Presentation</vt:lpstr>
      <vt:lpstr>PowerPoint Presentation</vt:lpstr>
      <vt:lpstr>Rachel is weeping for her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Glory to God whose power, working in us, can do infinitely more than we can ask or imagine: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TREASURING GOD’S WORD</dc:title>
  <dc:creator>Gemma Simmonds CJ</dc:creator>
  <cp:lastModifiedBy>Lesley Steed</cp:lastModifiedBy>
  <cp:revision>5</cp:revision>
  <dcterms:created xsi:type="dcterms:W3CDTF">2020-11-19T20:35:19Z</dcterms:created>
  <dcterms:modified xsi:type="dcterms:W3CDTF">2023-01-09T09:16:34Z</dcterms:modified>
</cp:coreProperties>
</file>