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0" r:id="rId2"/>
    <p:sldId id="262" r:id="rId3"/>
    <p:sldId id="261" r:id="rId4"/>
    <p:sldId id="276" r:id="rId5"/>
    <p:sldId id="280" r:id="rId6"/>
    <p:sldId id="279" r:id="rId7"/>
    <p:sldId id="275" r:id="rId8"/>
    <p:sldId id="292" r:id="rId9"/>
    <p:sldId id="263" r:id="rId10"/>
    <p:sldId id="281" r:id="rId11"/>
    <p:sldId id="282" r:id="rId12"/>
    <p:sldId id="287" r:id="rId13"/>
    <p:sldId id="291" r:id="rId14"/>
    <p:sldId id="277" r:id="rId15"/>
    <p:sldId id="288" r:id="rId16"/>
    <p:sldId id="284" r:id="rId17"/>
    <p:sldId id="289" r:id="rId18"/>
    <p:sldId id="295" r:id="rId19"/>
    <p:sldId id="271" r:id="rId20"/>
    <p:sldId id="299" r:id="rId21"/>
    <p:sldId id="297" r:id="rId22"/>
    <p:sldId id="298" r:id="rId23"/>
    <p:sldId id="294" r:id="rId24"/>
    <p:sldId id="300" r:id="rId25"/>
    <p:sldId id="301" r:id="rId26"/>
    <p:sldId id="302" r:id="rId27"/>
    <p:sldId id="307" r:id="rId28"/>
    <p:sldId id="304" r:id="rId29"/>
    <p:sldId id="30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5754" autoAdjust="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1406D-7D44-4424-BCEB-39E8FB31D2E7}" type="datetimeFigureOut">
              <a:rPr lang="en-GB" smtClean="0"/>
              <a:t>29/07/2022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8BF20-2411-4F0A-AA11-106E01CBBDE8}" type="slidenum">
              <a:rPr lang="en-GB" smtClean="0"/>
              <a:t>‹#›</a:t>
            </a:fld>
            <a:endParaRPr lang="en-GB"/>
          </a:p>
        </p:txBody>
      </p:sp>
    </p:spTree>
    <p:extLst>
      <p:ext uri="{BB962C8B-B14F-4D97-AF65-F5344CB8AC3E}">
        <p14:creationId xmlns:p14="http://schemas.microsoft.com/office/powerpoint/2010/main" val="65541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F2E2E"/>
                </a:solidFill>
                <a:effectLst/>
                <a:latin typeface="museo-w01-700"/>
              </a:rPr>
              <a:t>"Jesus in The Temple" - He Qi</a:t>
            </a:r>
            <a:endParaRPr lang="en-GB" dirty="0"/>
          </a:p>
        </p:txBody>
      </p:sp>
      <p:sp>
        <p:nvSpPr>
          <p:cNvPr id="4" name="Slide Number Placeholder 3"/>
          <p:cNvSpPr>
            <a:spLocks noGrp="1"/>
          </p:cNvSpPr>
          <p:nvPr>
            <p:ph type="sldNum" sz="quarter" idx="5"/>
          </p:nvPr>
        </p:nvSpPr>
        <p:spPr/>
        <p:txBody>
          <a:bodyPr/>
          <a:lstStyle/>
          <a:p>
            <a:fld id="{D3D8BF20-2411-4F0A-AA11-106E01CBBDE8}" type="slidenum">
              <a:rPr lang="en-GB" smtClean="0"/>
              <a:t>1</a:t>
            </a:fld>
            <a:endParaRPr lang="en-GB"/>
          </a:p>
        </p:txBody>
      </p:sp>
    </p:spTree>
    <p:extLst>
      <p:ext uri="{BB962C8B-B14F-4D97-AF65-F5344CB8AC3E}">
        <p14:creationId xmlns:p14="http://schemas.microsoft.com/office/powerpoint/2010/main" val="1388793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Jesus grew up in the home of Mary and Joseph. Joseph was a carpenter and it is likely that Jesus would have helped him sometimes, so he would have learned how to use different tools and how to make things out of wood.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Jesus also spent some time at school. The sort of school he would have attended would have been run in the local temple or synagogue, which is a Jewish church building, and the teachers would have explained about reading, writing and God to the children who were there. Jesus would have gone to this sort of school, like many other children, and made the most of his chance to learn.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a year, all the people in Jesus’ village went to Jerusalem for a few days for a special celebration. Mary and Joseph took Jesus and they all had a good time. As they were on their way home, however, Mary suddenly realized that Jesus was not with her, so she asked Joseph if he had seen the boy. Joseph couldn’t see him anywhere and suggested that they should go back to Jerusalem to find him.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Mary and Joseph worried about Jesus as they rushed back to the city. Where could Jesus be? They started to search the rooms where they had stayed and the roads nearby.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Eventually, they decided to look in the temple, the huge synagogue at the heart of the city. As they entered the building, they spotted Jesus there, sitting on the floor talking to the priests.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they went closer, they heard him asking questions, finding out as much as he could, listening and learning all the time. The priests were really impressed with all that Jesus knew and his eagerness to learn more.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Mary and Joseph set off back home with Jesus, they asked him why he had been there. ‘Didn’t you realize that I would be there, in ‘My Father’s House’?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from this time Jesus kept growing in wisdom.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3D8BF20-2411-4F0A-AA11-106E01CBBDE8}" type="slidenum">
              <a:rPr lang="en-GB" smtClean="0"/>
              <a:t>21</a:t>
            </a:fld>
            <a:endParaRPr lang="en-GB"/>
          </a:p>
        </p:txBody>
      </p:sp>
    </p:spTree>
    <p:extLst>
      <p:ext uri="{BB962C8B-B14F-4D97-AF65-F5344CB8AC3E}">
        <p14:creationId xmlns:p14="http://schemas.microsoft.com/office/powerpoint/2010/main" val="2945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Tahoma" panose="020B0604030504040204" pitchFamily="34" charset="0"/>
                <a:ea typeface="Tahoma" panose="020B0604030504040204" pitchFamily="34" charset="0"/>
                <a:cs typeface="Tahoma" panose="020B0604030504040204" pitchFamily="34" charset="0"/>
              </a:rPr>
              <a:t>Jesus must have been a mature and sensible child. His parents probably thought he was with other family members travelling back and trusted him to behave well. </a:t>
            </a:r>
            <a:r>
              <a:rPr lang="en-US" sz="1200" dirty="0">
                <a:latin typeface="Tahoma" panose="020B0604030504040204" pitchFamily="34" charset="0"/>
                <a:ea typeface="Tahoma" panose="020B0604030504040204" pitchFamily="34" charset="0"/>
                <a:cs typeface="Tahoma" panose="020B0604030504040204" pitchFamily="34" charset="0"/>
              </a:rPr>
              <a:t>it was on the third day after the festival that they found him in the temple area. He was not playing with other boys, lost or even scared to be on his own. He was instead involved in discussions with some teachers of the law in Jerusalem, “both listening to them and asking them questions” (Luke 2:46).</a:t>
            </a:r>
          </a:p>
          <a:p>
            <a:r>
              <a:rPr lang="en-US" sz="1200" dirty="0">
                <a:latin typeface="Tahoma" panose="020B0604030504040204" pitchFamily="34" charset="0"/>
                <a:ea typeface="Tahoma" panose="020B0604030504040204" pitchFamily="34" charset="0"/>
                <a:cs typeface="Tahoma" panose="020B0604030504040204" pitchFamily="34" charset="0"/>
              </a:rPr>
              <a:t>Rather than being annoyed by one so youthful, these intelligent men were astounded by Jesus’ questions and responses and, most importantly, by his grasp of deep theological topics. Luke’s account says, “All who heard Him were astonished at His understanding and answers” (verse 47). Truly they were in the presence of a very divinely gifted young man.</a:t>
            </a:r>
          </a:p>
          <a:p>
            <a:r>
              <a:rPr lang="en-US" sz="1200" dirty="0">
                <a:latin typeface="Tahoma" panose="020B0604030504040204" pitchFamily="34" charset="0"/>
                <a:ea typeface="Tahoma" panose="020B0604030504040204" pitchFamily="34" charset="0"/>
                <a:cs typeface="Tahoma" panose="020B0604030504040204" pitchFamily="34" charset="0"/>
              </a:rPr>
              <a:t>Once He was located, Joseph and Mary were relieved to find Jesus safe. Yet at the same time they were bewildered by their Son’s surprising behavior and seeming lack of appreciation for the anxiousness He had caused.</a:t>
            </a:r>
          </a:p>
          <a:p>
            <a:r>
              <a:rPr lang="en-US" sz="1200" dirty="0">
                <a:latin typeface="Tahoma" panose="020B0604030504040204" pitchFamily="34" charset="0"/>
                <a:ea typeface="Tahoma" panose="020B0604030504040204" pitchFamily="34" charset="0"/>
                <a:cs typeface="Tahoma" panose="020B0604030504040204" pitchFamily="34" charset="0"/>
              </a:rPr>
              <a:t>Mary took the lead in asking what it all meant. It seems Joseph remained quiet for the moment and allowed her to speak for them both. Perhaps it was because Jesus was conceived in her womb or because, being a concerned mother, she was the one more emotionally distraught after the days of searching, but Mary now sought an answer from her Son.</a:t>
            </a:r>
          </a:p>
          <a:p>
            <a:r>
              <a:rPr lang="en-US" sz="1200" dirty="0">
                <a:latin typeface="Tahoma" panose="020B0604030504040204" pitchFamily="34" charset="0"/>
                <a:ea typeface="Tahoma" panose="020B0604030504040204" pitchFamily="34" charset="0"/>
                <a:cs typeface="Tahoma" panose="020B0604030504040204" pitchFamily="34" charset="0"/>
              </a:rPr>
              <a:t>Jesus’ mother showed wisdom and self-control in that she first inquired about her Son’s intent. She asked in verse 48, “Son, why have You done this to us? Look, Your father and I have sought You anxiously.”</a:t>
            </a:r>
          </a:p>
          <a:p>
            <a:r>
              <a:rPr lang="en-US" sz="1200" dirty="0">
                <a:latin typeface="Tahoma" panose="020B0604030504040204" pitchFamily="34" charset="0"/>
                <a:ea typeface="Tahoma" panose="020B0604030504040204" pitchFamily="34" charset="0"/>
                <a:cs typeface="Tahoma" panose="020B0604030504040204" pitchFamily="34" charset="0"/>
              </a:rPr>
              <a:t>Many parents would automatically allow their frustration or anger to dictate their action and might lash out at their child for causing such distress, but she apparently knew her Son had never been irresponsible or rebellious and so she sought an honest understanding of what He was doing.</a:t>
            </a:r>
            <a:endParaRPr lang="en-GB" sz="1200"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D3D8BF20-2411-4F0A-AA11-106E01CBBDE8}" type="slidenum">
              <a:rPr lang="en-GB" smtClean="0"/>
              <a:t>22</a:t>
            </a:fld>
            <a:endParaRPr lang="en-GB"/>
          </a:p>
        </p:txBody>
      </p:sp>
    </p:spTree>
    <p:extLst>
      <p:ext uri="{BB962C8B-B14F-4D97-AF65-F5344CB8AC3E}">
        <p14:creationId xmlns:p14="http://schemas.microsoft.com/office/powerpoint/2010/main" val="395770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51C8-908E-40AD-A636-5F8361AB00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949210-C0CC-434F-848D-D5939B3AE3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DE399C-3C01-4959-9F0B-8672B6A3127A}"/>
              </a:ext>
            </a:extLst>
          </p:cNvPr>
          <p:cNvSpPr>
            <a:spLocks noGrp="1"/>
          </p:cNvSpPr>
          <p:nvPr>
            <p:ph type="dt" sz="half" idx="10"/>
          </p:nvPr>
        </p:nvSpPr>
        <p:spPr/>
        <p:txBody>
          <a:bodyPr/>
          <a:lstStyle/>
          <a:p>
            <a:fld id="{7C3A0A7F-C4B2-4B82-84FA-897D88492AC2}" type="datetimeFigureOut">
              <a:rPr lang="en-GB" smtClean="0"/>
              <a:t>29/07/2022</a:t>
            </a:fld>
            <a:endParaRPr lang="en-GB"/>
          </a:p>
        </p:txBody>
      </p:sp>
      <p:sp>
        <p:nvSpPr>
          <p:cNvPr id="5" name="Footer Placeholder 4">
            <a:extLst>
              <a:ext uri="{FF2B5EF4-FFF2-40B4-BE49-F238E27FC236}">
                <a16:creationId xmlns:a16="http://schemas.microsoft.com/office/drawing/2014/main" id="{5D44744A-FDD7-4268-BE89-F05A05F68A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F34270-FB2B-4323-B7A7-663E0D93EB68}"/>
              </a:ext>
            </a:extLst>
          </p:cNvPr>
          <p:cNvSpPr>
            <a:spLocks noGrp="1"/>
          </p:cNvSpPr>
          <p:nvPr>
            <p:ph type="sldNum" sz="quarter" idx="12"/>
          </p:nvPr>
        </p:nvSpPr>
        <p:spPr/>
        <p:txBody>
          <a:bodyPr/>
          <a:lstStyle/>
          <a:p>
            <a:fld id="{CF14D29D-BCC8-4474-ABBF-221AE8CD7F85}" type="slidenum">
              <a:rPr lang="en-GB" smtClean="0"/>
              <a:t>‹#›</a:t>
            </a:fld>
            <a:endParaRPr lang="en-GB"/>
          </a:p>
        </p:txBody>
      </p:sp>
    </p:spTree>
    <p:extLst>
      <p:ext uri="{BB962C8B-B14F-4D97-AF65-F5344CB8AC3E}">
        <p14:creationId xmlns:p14="http://schemas.microsoft.com/office/powerpoint/2010/main" val="91927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094A-1001-44B3-AEAB-AACC945A8D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4CB0FB-9F74-4383-8684-16040923BE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1EDCB2-2CCD-489B-B809-24870EB0851B}"/>
              </a:ext>
            </a:extLst>
          </p:cNvPr>
          <p:cNvSpPr>
            <a:spLocks noGrp="1"/>
          </p:cNvSpPr>
          <p:nvPr>
            <p:ph type="dt" sz="half" idx="10"/>
          </p:nvPr>
        </p:nvSpPr>
        <p:spPr/>
        <p:txBody>
          <a:bodyPr/>
          <a:lstStyle/>
          <a:p>
            <a:fld id="{7C3A0A7F-C4B2-4B82-84FA-897D88492AC2}" type="datetimeFigureOut">
              <a:rPr lang="en-GB" smtClean="0"/>
              <a:t>29/07/2022</a:t>
            </a:fld>
            <a:endParaRPr lang="en-GB"/>
          </a:p>
        </p:txBody>
      </p:sp>
      <p:sp>
        <p:nvSpPr>
          <p:cNvPr id="5" name="Footer Placeholder 4">
            <a:extLst>
              <a:ext uri="{FF2B5EF4-FFF2-40B4-BE49-F238E27FC236}">
                <a16:creationId xmlns:a16="http://schemas.microsoft.com/office/drawing/2014/main" id="{9A1C21AC-5131-4ED3-811D-57ACB2F82E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FCB901-0374-4EA4-8955-D908F0FDF54E}"/>
              </a:ext>
            </a:extLst>
          </p:cNvPr>
          <p:cNvSpPr>
            <a:spLocks noGrp="1"/>
          </p:cNvSpPr>
          <p:nvPr>
            <p:ph type="sldNum" sz="quarter" idx="12"/>
          </p:nvPr>
        </p:nvSpPr>
        <p:spPr/>
        <p:txBody>
          <a:bodyPr/>
          <a:lstStyle/>
          <a:p>
            <a:fld id="{CF14D29D-BCC8-4474-ABBF-221AE8CD7F85}" type="slidenum">
              <a:rPr lang="en-GB" smtClean="0"/>
              <a:t>‹#›</a:t>
            </a:fld>
            <a:endParaRPr lang="en-GB"/>
          </a:p>
        </p:txBody>
      </p:sp>
    </p:spTree>
    <p:extLst>
      <p:ext uri="{BB962C8B-B14F-4D97-AF65-F5344CB8AC3E}">
        <p14:creationId xmlns:p14="http://schemas.microsoft.com/office/powerpoint/2010/main" val="58825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637FC-ACC9-435A-8008-BCEF113D92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EE8BA4-07E3-435F-8B39-9C2C7E1698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AB7BD-CB2D-482E-AA21-DB2E724EA893}"/>
              </a:ext>
            </a:extLst>
          </p:cNvPr>
          <p:cNvSpPr>
            <a:spLocks noGrp="1"/>
          </p:cNvSpPr>
          <p:nvPr>
            <p:ph type="dt" sz="half" idx="10"/>
          </p:nvPr>
        </p:nvSpPr>
        <p:spPr/>
        <p:txBody>
          <a:bodyPr/>
          <a:lstStyle/>
          <a:p>
            <a:fld id="{7C3A0A7F-C4B2-4B82-84FA-897D88492AC2}" type="datetimeFigureOut">
              <a:rPr lang="en-GB" smtClean="0"/>
              <a:t>29/07/2022</a:t>
            </a:fld>
            <a:endParaRPr lang="en-GB"/>
          </a:p>
        </p:txBody>
      </p:sp>
      <p:sp>
        <p:nvSpPr>
          <p:cNvPr id="5" name="Footer Placeholder 4">
            <a:extLst>
              <a:ext uri="{FF2B5EF4-FFF2-40B4-BE49-F238E27FC236}">
                <a16:creationId xmlns:a16="http://schemas.microsoft.com/office/drawing/2014/main" id="{BD63F893-075C-48A2-BEB6-9ED5D3ACFB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80815C-C58C-4473-87FD-10C0B0C17CCA}"/>
              </a:ext>
            </a:extLst>
          </p:cNvPr>
          <p:cNvSpPr>
            <a:spLocks noGrp="1"/>
          </p:cNvSpPr>
          <p:nvPr>
            <p:ph type="sldNum" sz="quarter" idx="12"/>
          </p:nvPr>
        </p:nvSpPr>
        <p:spPr/>
        <p:txBody>
          <a:bodyPr/>
          <a:lstStyle/>
          <a:p>
            <a:fld id="{CF14D29D-BCC8-4474-ABBF-221AE8CD7F85}" type="slidenum">
              <a:rPr lang="en-GB" smtClean="0"/>
              <a:t>‹#›</a:t>
            </a:fld>
            <a:endParaRPr lang="en-GB"/>
          </a:p>
        </p:txBody>
      </p:sp>
    </p:spTree>
    <p:extLst>
      <p:ext uri="{BB962C8B-B14F-4D97-AF65-F5344CB8AC3E}">
        <p14:creationId xmlns:p14="http://schemas.microsoft.com/office/powerpoint/2010/main" val="294390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FB6C-6B50-4C68-833B-05C856A92D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9AF0B0-74D9-400F-AD30-7A70252E70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8FD6C0-8DAE-4FBC-BC37-94C40580083A}"/>
              </a:ext>
            </a:extLst>
          </p:cNvPr>
          <p:cNvSpPr>
            <a:spLocks noGrp="1"/>
          </p:cNvSpPr>
          <p:nvPr>
            <p:ph type="dt" sz="half" idx="10"/>
          </p:nvPr>
        </p:nvSpPr>
        <p:spPr/>
        <p:txBody>
          <a:bodyPr/>
          <a:lstStyle/>
          <a:p>
            <a:fld id="{7C3A0A7F-C4B2-4B82-84FA-897D88492AC2}" type="datetimeFigureOut">
              <a:rPr lang="en-GB" smtClean="0"/>
              <a:t>29/07/2022</a:t>
            </a:fld>
            <a:endParaRPr lang="en-GB"/>
          </a:p>
        </p:txBody>
      </p:sp>
      <p:sp>
        <p:nvSpPr>
          <p:cNvPr id="5" name="Footer Placeholder 4">
            <a:extLst>
              <a:ext uri="{FF2B5EF4-FFF2-40B4-BE49-F238E27FC236}">
                <a16:creationId xmlns:a16="http://schemas.microsoft.com/office/drawing/2014/main" id="{DF092E35-E747-495D-AA69-14A5ECD3A2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44E5A-C2EE-4B3B-A3DD-184503A617E9}"/>
              </a:ext>
            </a:extLst>
          </p:cNvPr>
          <p:cNvSpPr>
            <a:spLocks noGrp="1"/>
          </p:cNvSpPr>
          <p:nvPr>
            <p:ph type="sldNum" sz="quarter" idx="12"/>
          </p:nvPr>
        </p:nvSpPr>
        <p:spPr/>
        <p:txBody>
          <a:bodyPr/>
          <a:lstStyle/>
          <a:p>
            <a:fld id="{CF14D29D-BCC8-4474-ABBF-221AE8CD7F85}" type="slidenum">
              <a:rPr lang="en-GB" smtClean="0"/>
              <a:t>‹#›</a:t>
            </a:fld>
            <a:endParaRPr lang="en-GB"/>
          </a:p>
        </p:txBody>
      </p:sp>
    </p:spTree>
    <p:extLst>
      <p:ext uri="{BB962C8B-B14F-4D97-AF65-F5344CB8AC3E}">
        <p14:creationId xmlns:p14="http://schemas.microsoft.com/office/powerpoint/2010/main" val="208913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3C9C-3DC2-495F-9571-FF8ECCB704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D9088E-B700-4E96-8B99-7A75D1B986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81F2D3-343D-4F38-B690-5EAEF258DB3B}"/>
              </a:ext>
            </a:extLst>
          </p:cNvPr>
          <p:cNvSpPr>
            <a:spLocks noGrp="1"/>
          </p:cNvSpPr>
          <p:nvPr>
            <p:ph type="dt" sz="half" idx="10"/>
          </p:nvPr>
        </p:nvSpPr>
        <p:spPr/>
        <p:txBody>
          <a:bodyPr/>
          <a:lstStyle/>
          <a:p>
            <a:fld id="{7C3A0A7F-C4B2-4B82-84FA-897D88492AC2}" type="datetimeFigureOut">
              <a:rPr lang="en-GB" smtClean="0"/>
              <a:t>29/07/2022</a:t>
            </a:fld>
            <a:endParaRPr lang="en-GB"/>
          </a:p>
        </p:txBody>
      </p:sp>
      <p:sp>
        <p:nvSpPr>
          <p:cNvPr id="5" name="Footer Placeholder 4">
            <a:extLst>
              <a:ext uri="{FF2B5EF4-FFF2-40B4-BE49-F238E27FC236}">
                <a16:creationId xmlns:a16="http://schemas.microsoft.com/office/drawing/2014/main" id="{7DD9F166-A6A1-4236-BD55-AE93E737B5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2900AD-1203-4FC8-9F2F-FC038AA523E3}"/>
              </a:ext>
            </a:extLst>
          </p:cNvPr>
          <p:cNvSpPr>
            <a:spLocks noGrp="1"/>
          </p:cNvSpPr>
          <p:nvPr>
            <p:ph type="sldNum" sz="quarter" idx="12"/>
          </p:nvPr>
        </p:nvSpPr>
        <p:spPr/>
        <p:txBody>
          <a:bodyPr/>
          <a:lstStyle/>
          <a:p>
            <a:fld id="{CF14D29D-BCC8-4474-ABBF-221AE8CD7F85}" type="slidenum">
              <a:rPr lang="en-GB" smtClean="0"/>
              <a:t>‹#›</a:t>
            </a:fld>
            <a:endParaRPr lang="en-GB"/>
          </a:p>
        </p:txBody>
      </p:sp>
    </p:spTree>
    <p:extLst>
      <p:ext uri="{BB962C8B-B14F-4D97-AF65-F5344CB8AC3E}">
        <p14:creationId xmlns:p14="http://schemas.microsoft.com/office/powerpoint/2010/main" val="154625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3311-D7F1-4BDD-A731-66E01B4730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B91F61-62AD-4C54-937E-37D90D00C1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CFCC48-F11A-4888-BC5D-6A54B0F12D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23E249-2F66-417A-A1C8-557FA1F444D2}"/>
              </a:ext>
            </a:extLst>
          </p:cNvPr>
          <p:cNvSpPr>
            <a:spLocks noGrp="1"/>
          </p:cNvSpPr>
          <p:nvPr>
            <p:ph type="dt" sz="half" idx="10"/>
          </p:nvPr>
        </p:nvSpPr>
        <p:spPr/>
        <p:txBody>
          <a:bodyPr/>
          <a:lstStyle/>
          <a:p>
            <a:fld id="{7C3A0A7F-C4B2-4B82-84FA-897D88492AC2}" type="datetimeFigureOut">
              <a:rPr lang="en-GB" smtClean="0"/>
              <a:t>29/07/2022</a:t>
            </a:fld>
            <a:endParaRPr lang="en-GB"/>
          </a:p>
        </p:txBody>
      </p:sp>
      <p:sp>
        <p:nvSpPr>
          <p:cNvPr id="6" name="Footer Placeholder 5">
            <a:extLst>
              <a:ext uri="{FF2B5EF4-FFF2-40B4-BE49-F238E27FC236}">
                <a16:creationId xmlns:a16="http://schemas.microsoft.com/office/drawing/2014/main" id="{84C58A3D-6D54-4230-9F3E-53610E7A88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44EF96-0E87-4B6A-B719-70F8E5E63DB7}"/>
              </a:ext>
            </a:extLst>
          </p:cNvPr>
          <p:cNvSpPr>
            <a:spLocks noGrp="1"/>
          </p:cNvSpPr>
          <p:nvPr>
            <p:ph type="sldNum" sz="quarter" idx="12"/>
          </p:nvPr>
        </p:nvSpPr>
        <p:spPr/>
        <p:txBody>
          <a:bodyPr/>
          <a:lstStyle/>
          <a:p>
            <a:fld id="{CF14D29D-BCC8-4474-ABBF-221AE8CD7F85}" type="slidenum">
              <a:rPr lang="en-GB" smtClean="0"/>
              <a:t>‹#›</a:t>
            </a:fld>
            <a:endParaRPr lang="en-GB"/>
          </a:p>
        </p:txBody>
      </p:sp>
    </p:spTree>
    <p:extLst>
      <p:ext uri="{BB962C8B-B14F-4D97-AF65-F5344CB8AC3E}">
        <p14:creationId xmlns:p14="http://schemas.microsoft.com/office/powerpoint/2010/main" val="285661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4248-3180-4841-A078-D696D5CB1B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86F4B0-6D95-409B-8A5F-FEA91F16A3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41A0E8-D128-4F48-A38C-8F2FB6D02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12413A-94A1-42D8-B56F-8993614D67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3ECF96-DAEF-48D3-ADAC-77190B0FD5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2455F2-B097-42F7-AF74-01CC4A95382D}"/>
              </a:ext>
            </a:extLst>
          </p:cNvPr>
          <p:cNvSpPr>
            <a:spLocks noGrp="1"/>
          </p:cNvSpPr>
          <p:nvPr>
            <p:ph type="dt" sz="half" idx="10"/>
          </p:nvPr>
        </p:nvSpPr>
        <p:spPr/>
        <p:txBody>
          <a:bodyPr/>
          <a:lstStyle/>
          <a:p>
            <a:fld id="{7C3A0A7F-C4B2-4B82-84FA-897D88492AC2}" type="datetimeFigureOut">
              <a:rPr lang="en-GB" smtClean="0"/>
              <a:t>29/07/2022</a:t>
            </a:fld>
            <a:endParaRPr lang="en-GB"/>
          </a:p>
        </p:txBody>
      </p:sp>
      <p:sp>
        <p:nvSpPr>
          <p:cNvPr id="8" name="Footer Placeholder 7">
            <a:extLst>
              <a:ext uri="{FF2B5EF4-FFF2-40B4-BE49-F238E27FC236}">
                <a16:creationId xmlns:a16="http://schemas.microsoft.com/office/drawing/2014/main" id="{A4D8360B-D16D-407A-87A3-5A0C03F3D0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A201C1-B54F-4EA6-A531-036E5202EEAC}"/>
              </a:ext>
            </a:extLst>
          </p:cNvPr>
          <p:cNvSpPr>
            <a:spLocks noGrp="1"/>
          </p:cNvSpPr>
          <p:nvPr>
            <p:ph type="sldNum" sz="quarter" idx="12"/>
          </p:nvPr>
        </p:nvSpPr>
        <p:spPr/>
        <p:txBody>
          <a:bodyPr/>
          <a:lstStyle/>
          <a:p>
            <a:fld id="{CF14D29D-BCC8-4474-ABBF-221AE8CD7F85}" type="slidenum">
              <a:rPr lang="en-GB" smtClean="0"/>
              <a:t>‹#›</a:t>
            </a:fld>
            <a:endParaRPr lang="en-GB"/>
          </a:p>
        </p:txBody>
      </p:sp>
    </p:spTree>
    <p:extLst>
      <p:ext uri="{BB962C8B-B14F-4D97-AF65-F5344CB8AC3E}">
        <p14:creationId xmlns:p14="http://schemas.microsoft.com/office/powerpoint/2010/main" val="16528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CF296-ADE4-4C7A-8B59-9F8FF01D8C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F0D030-EDEA-4FE3-9914-195320DE8EFB}"/>
              </a:ext>
            </a:extLst>
          </p:cNvPr>
          <p:cNvSpPr>
            <a:spLocks noGrp="1"/>
          </p:cNvSpPr>
          <p:nvPr>
            <p:ph type="dt" sz="half" idx="10"/>
          </p:nvPr>
        </p:nvSpPr>
        <p:spPr/>
        <p:txBody>
          <a:bodyPr/>
          <a:lstStyle/>
          <a:p>
            <a:fld id="{7C3A0A7F-C4B2-4B82-84FA-897D88492AC2}" type="datetimeFigureOut">
              <a:rPr lang="en-GB" smtClean="0"/>
              <a:t>29/07/2022</a:t>
            </a:fld>
            <a:endParaRPr lang="en-GB"/>
          </a:p>
        </p:txBody>
      </p:sp>
      <p:sp>
        <p:nvSpPr>
          <p:cNvPr id="4" name="Footer Placeholder 3">
            <a:extLst>
              <a:ext uri="{FF2B5EF4-FFF2-40B4-BE49-F238E27FC236}">
                <a16:creationId xmlns:a16="http://schemas.microsoft.com/office/drawing/2014/main" id="{1A112B31-02F3-462F-B2BF-B34DE08221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877E33-DDD4-49AF-96B3-87A59F450904}"/>
              </a:ext>
            </a:extLst>
          </p:cNvPr>
          <p:cNvSpPr>
            <a:spLocks noGrp="1"/>
          </p:cNvSpPr>
          <p:nvPr>
            <p:ph type="sldNum" sz="quarter" idx="12"/>
          </p:nvPr>
        </p:nvSpPr>
        <p:spPr/>
        <p:txBody>
          <a:bodyPr/>
          <a:lstStyle/>
          <a:p>
            <a:fld id="{CF14D29D-BCC8-4474-ABBF-221AE8CD7F85}" type="slidenum">
              <a:rPr lang="en-GB" smtClean="0"/>
              <a:t>‹#›</a:t>
            </a:fld>
            <a:endParaRPr lang="en-GB"/>
          </a:p>
        </p:txBody>
      </p:sp>
    </p:spTree>
    <p:extLst>
      <p:ext uri="{BB962C8B-B14F-4D97-AF65-F5344CB8AC3E}">
        <p14:creationId xmlns:p14="http://schemas.microsoft.com/office/powerpoint/2010/main" val="197466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FA943-742F-469B-9DE3-8E51532FC3B2}"/>
              </a:ext>
            </a:extLst>
          </p:cNvPr>
          <p:cNvSpPr>
            <a:spLocks noGrp="1"/>
          </p:cNvSpPr>
          <p:nvPr>
            <p:ph type="dt" sz="half" idx="10"/>
          </p:nvPr>
        </p:nvSpPr>
        <p:spPr/>
        <p:txBody>
          <a:bodyPr/>
          <a:lstStyle/>
          <a:p>
            <a:fld id="{7C3A0A7F-C4B2-4B82-84FA-897D88492AC2}" type="datetimeFigureOut">
              <a:rPr lang="en-GB" smtClean="0"/>
              <a:t>29/07/2022</a:t>
            </a:fld>
            <a:endParaRPr lang="en-GB"/>
          </a:p>
        </p:txBody>
      </p:sp>
      <p:sp>
        <p:nvSpPr>
          <p:cNvPr id="3" name="Footer Placeholder 2">
            <a:extLst>
              <a:ext uri="{FF2B5EF4-FFF2-40B4-BE49-F238E27FC236}">
                <a16:creationId xmlns:a16="http://schemas.microsoft.com/office/drawing/2014/main" id="{75A0B4A9-F22B-4A60-85BE-8B8989AE1B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311600-7656-4059-9BE5-D8FFAA79364C}"/>
              </a:ext>
            </a:extLst>
          </p:cNvPr>
          <p:cNvSpPr>
            <a:spLocks noGrp="1"/>
          </p:cNvSpPr>
          <p:nvPr>
            <p:ph type="sldNum" sz="quarter" idx="12"/>
          </p:nvPr>
        </p:nvSpPr>
        <p:spPr/>
        <p:txBody>
          <a:bodyPr/>
          <a:lstStyle/>
          <a:p>
            <a:fld id="{CF14D29D-BCC8-4474-ABBF-221AE8CD7F85}" type="slidenum">
              <a:rPr lang="en-GB" smtClean="0"/>
              <a:t>‹#›</a:t>
            </a:fld>
            <a:endParaRPr lang="en-GB"/>
          </a:p>
        </p:txBody>
      </p:sp>
    </p:spTree>
    <p:extLst>
      <p:ext uri="{BB962C8B-B14F-4D97-AF65-F5344CB8AC3E}">
        <p14:creationId xmlns:p14="http://schemas.microsoft.com/office/powerpoint/2010/main" val="221110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C367A-D62F-429A-8D49-933AD7141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3B149D-8C68-4C3D-B71A-DE4F5E132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CDF22E-0289-4036-8931-B8EFE74D5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F88EBA-65C2-458A-9735-FA1E3E65FE64}"/>
              </a:ext>
            </a:extLst>
          </p:cNvPr>
          <p:cNvSpPr>
            <a:spLocks noGrp="1"/>
          </p:cNvSpPr>
          <p:nvPr>
            <p:ph type="dt" sz="half" idx="10"/>
          </p:nvPr>
        </p:nvSpPr>
        <p:spPr/>
        <p:txBody>
          <a:bodyPr/>
          <a:lstStyle/>
          <a:p>
            <a:fld id="{7C3A0A7F-C4B2-4B82-84FA-897D88492AC2}" type="datetimeFigureOut">
              <a:rPr lang="en-GB" smtClean="0"/>
              <a:t>29/07/2022</a:t>
            </a:fld>
            <a:endParaRPr lang="en-GB"/>
          </a:p>
        </p:txBody>
      </p:sp>
      <p:sp>
        <p:nvSpPr>
          <p:cNvPr id="6" name="Footer Placeholder 5">
            <a:extLst>
              <a:ext uri="{FF2B5EF4-FFF2-40B4-BE49-F238E27FC236}">
                <a16:creationId xmlns:a16="http://schemas.microsoft.com/office/drawing/2014/main" id="{AAE80F25-7CBC-48C1-99E7-162519A206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F7195F-994B-4D09-9F14-6FA2D6424041}"/>
              </a:ext>
            </a:extLst>
          </p:cNvPr>
          <p:cNvSpPr>
            <a:spLocks noGrp="1"/>
          </p:cNvSpPr>
          <p:nvPr>
            <p:ph type="sldNum" sz="quarter" idx="12"/>
          </p:nvPr>
        </p:nvSpPr>
        <p:spPr/>
        <p:txBody>
          <a:bodyPr/>
          <a:lstStyle/>
          <a:p>
            <a:fld id="{CF14D29D-BCC8-4474-ABBF-221AE8CD7F85}" type="slidenum">
              <a:rPr lang="en-GB" smtClean="0"/>
              <a:t>‹#›</a:t>
            </a:fld>
            <a:endParaRPr lang="en-GB"/>
          </a:p>
        </p:txBody>
      </p:sp>
    </p:spTree>
    <p:extLst>
      <p:ext uri="{BB962C8B-B14F-4D97-AF65-F5344CB8AC3E}">
        <p14:creationId xmlns:p14="http://schemas.microsoft.com/office/powerpoint/2010/main" val="41692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FAE7-AA3C-4D1D-85DC-53411E678F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3A61FC-285B-4B36-855C-764303852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D9C9BF-91DC-41D6-A59A-F9BF2322F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6BBD3F-3078-4458-B9EF-795D0E46D883}"/>
              </a:ext>
            </a:extLst>
          </p:cNvPr>
          <p:cNvSpPr>
            <a:spLocks noGrp="1"/>
          </p:cNvSpPr>
          <p:nvPr>
            <p:ph type="dt" sz="half" idx="10"/>
          </p:nvPr>
        </p:nvSpPr>
        <p:spPr/>
        <p:txBody>
          <a:bodyPr/>
          <a:lstStyle/>
          <a:p>
            <a:fld id="{7C3A0A7F-C4B2-4B82-84FA-897D88492AC2}" type="datetimeFigureOut">
              <a:rPr lang="en-GB" smtClean="0"/>
              <a:t>29/07/2022</a:t>
            </a:fld>
            <a:endParaRPr lang="en-GB"/>
          </a:p>
        </p:txBody>
      </p:sp>
      <p:sp>
        <p:nvSpPr>
          <p:cNvPr id="6" name="Footer Placeholder 5">
            <a:extLst>
              <a:ext uri="{FF2B5EF4-FFF2-40B4-BE49-F238E27FC236}">
                <a16:creationId xmlns:a16="http://schemas.microsoft.com/office/drawing/2014/main" id="{70E1D82B-9B05-4851-B8BB-7BF2846355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99A34E-1931-46A8-92DC-08B873FAF847}"/>
              </a:ext>
            </a:extLst>
          </p:cNvPr>
          <p:cNvSpPr>
            <a:spLocks noGrp="1"/>
          </p:cNvSpPr>
          <p:nvPr>
            <p:ph type="sldNum" sz="quarter" idx="12"/>
          </p:nvPr>
        </p:nvSpPr>
        <p:spPr/>
        <p:txBody>
          <a:bodyPr/>
          <a:lstStyle/>
          <a:p>
            <a:fld id="{CF14D29D-BCC8-4474-ABBF-221AE8CD7F85}" type="slidenum">
              <a:rPr lang="en-GB" smtClean="0"/>
              <a:t>‹#›</a:t>
            </a:fld>
            <a:endParaRPr lang="en-GB"/>
          </a:p>
        </p:txBody>
      </p:sp>
    </p:spTree>
    <p:extLst>
      <p:ext uri="{BB962C8B-B14F-4D97-AF65-F5344CB8AC3E}">
        <p14:creationId xmlns:p14="http://schemas.microsoft.com/office/powerpoint/2010/main" val="324078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18D3B9-DF58-4002-8904-92EA02121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7167E0-7617-4C85-9C66-B98A06F5F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BA87E-2AD4-466A-AD5A-8FF2A7C5B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A0A7F-C4B2-4B82-84FA-897D88492AC2}" type="datetimeFigureOut">
              <a:rPr lang="en-GB" smtClean="0"/>
              <a:t>29/07/2022</a:t>
            </a:fld>
            <a:endParaRPr lang="en-GB"/>
          </a:p>
        </p:txBody>
      </p:sp>
      <p:sp>
        <p:nvSpPr>
          <p:cNvPr id="5" name="Footer Placeholder 4">
            <a:extLst>
              <a:ext uri="{FF2B5EF4-FFF2-40B4-BE49-F238E27FC236}">
                <a16:creationId xmlns:a16="http://schemas.microsoft.com/office/drawing/2014/main" id="{03951F25-84B7-464E-B323-C3F621B97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FD2C0B-CE9D-4E9D-BDD7-6988FC9CC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4D29D-BCC8-4474-ABBF-221AE8CD7F85}" type="slidenum">
              <a:rPr lang="en-GB" smtClean="0"/>
              <a:t>‹#›</a:t>
            </a:fld>
            <a:endParaRPr lang="en-GB"/>
          </a:p>
        </p:txBody>
      </p:sp>
    </p:spTree>
    <p:extLst>
      <p:ext uri="{BB962C8B-B14F-4D97-AF65-F5344CB8AC3E}">
        <p14:creationId xmlns:p14="http://schemas.microsoft.com/office/powerpoint/2010/main" val="4115271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Zk1LhnqROC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orshipworkshop.org.uk/songs-and-hymns/hymns/he-came-down/" TargetMode="Externa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s://www.youtube.com/watch?v=irTmdgAOPf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worshipworkshop.org.uk/songs-and-hymns/hymns/bless-the-lord/" TargetMode="Externa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ho_3gvIWzbw"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LO-2fm7IKcU&amp;t=4s" TargetMode="Externa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_VMNO2MAmwA"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uiWZXLsdE9w&amp;t=118s" TargetMode="Externa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FCDmNTxE-Us&amp;list=PLvEb8AA7B8J_c3BTNBukBzaA71YyfiJTZ&amp;index=3"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orshipworkshop.org.uk/songs-and-hymns/hymns/what-child-is-this/" TargetMode="Externa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C2C7F4-5162-402B-B9DD-40E361DA547E}"/>
              </a:ext>
            </a:extLst>
          </p:cNvPr>
          <p:cNvPicPr>
            <a:picLocks noChangeAspect="1"/>
          </p:cNvPicPr>
          <p:nvPr/>
        </p:nvPicPr>
        <p:blipFill>
          <a:blip r:embed="rId3"/>
          <a:stretch>
            <a:fillRect/>
          </a:stretch>
        </p:blipFill>
        <p:spPr>
          <a:xfrm>
            <a:off x="195780" y="0"/>
            <a:ext cx="6904590" cy="6858000"/>
          </a:xfrm>
          <a:prstGeom prst="rect">
            <a:avLst/>
          </a:prstGeom>
        </p:spPr>
      </p:pic>
      <p:sp>
        <p:nvSpPr>
          <p:cNvPr id="4" name="TextBox 3">
            <a:extLst>
              <a:ext uri="{FF2B5EF4-FFF2-40B4-BE49-F238E27FC236}">
                <a16:creationId xmlns:a16="http://schemas.microsoft.com/office/drawing/2014/main" id="{BE387D16-E28B-4826-BF92-47F47B103D51}"/>
              </a:ext>
            </a:extLst>
          </p:cNvPr>
          <p:cNvSpPr txBox="1"/>
          <p:nvPr/>
        </p:nvSpPr>
        <p:spPr>
          <a:xfrm>
            <a:off x="7362334" y="1998483"/>
            <a:ext cx="4633886" cy="1938992"/>
          </a:xfrm>
          <a:prstGeom prst="rect">
            <a:avLst/>
          </a:prstGeom>
          <a:noFill/>
        </p:spPr>
        <p:txBody>
          <a:bodyPr wrap="square" rtlCol="0">
            <a:spAutoFit/>
          </a:bodyPr>
          <a:lstStyle/>
          <a:p>
            <a:pPr algn="ctr"/>
            <a:r>
              <a:rPr lang="en-GB" sz="4000" dirty="0">
                <a:latin typeface="Tahoma" panose="020B0604030504040204" pitchFamily="34" charset="0"/>
                <a:ea typeface="Tahoma" panose="020B0604030504040204" pitchFamily="34" charset="0"/>
                <a:cs typeface="Tahoma" panose="020B0604030504040204" pitchFamily="34" charset="0"/>
              </a:rPr>
              <a:t>‘Strong in Spirit and Filled with Wisdom’ –Jesus as a child.</a:t>
            </a:r>
          </a:p>
        </p:txBody>
      </p:sp>
      <p:sp>
        <p:nvSpPr>
          <p:cNvPr id="5" name="TextBox 4">
            <a:extLst>
              <a:ext uri="{FF2B5EF4-FFF2-40B4-BE49-F238E27FC236}">
                <a16:creationId xmlns:a16="http://schemas.microsoft.com/office/drawing/2014/main" id="{9460C2BA-01D6-4BD4-80D0-52FCFE13ACAB}"/>
              </a:ext>
            </a:extLst>
          </p:cNvPr>
          <p:cNvSpPr txBox="1"/>
          <p:nvPr/>
        </p:nvSpPr>
        <p:spPr>
          <a:xfrm>
            <a:off x="7650463" y="5381471"/>
            <a:ext cx="4345757" cy="830997"/>
          </a:xfrm>
          <a:prstGeom prst="rect">
            <a:avLst/>
          </a:prstGeom>
          <a:noFill/>
        </p:spPr>
        <p:txBody>
          <a:bodyPr wrap="square" rtlCol="0">
            <a:spAutoFit/>
          </a:bodyPr>
          <a:lstStyle/>
          <a:p>
            <a:pPr algn="ctr"/>
            <a:r>
              <a:rPr lang="en-GB" sz="2400" dirty="0">
                <a:latin typeface="Tahoma" panose="020B0604030504040204" pitchFamily="34" charset="0"/>
                <a:ea typeface="Tahoma" panose="020B0604030504040204" pitchFamily="34" charset="0"/>
                <a:cs typeface="Tahoma" panose="020B0604030504040204" pitchFamily="34" charset="0"/>
              </a:rPr>
              <a:t>Collective Worship planning</a:t>
            </a:r>
          </a:p>
          <a:p>
            <a:pPr algn="ctr"/>
            <a:r>
              <a:rPr lang="en-GB" sz="2400" dirty="0">
                <a:latin typeface="Tahoma" panose="020B0604030504040204" pitchFamily="34" charset="0"/>
                <a:ea typeface="Tahoma" panose="020B0604030504040204" pitchFamily="34" charset="0"/>
                <a:cs typeface="Tahoma" panose="020B0604030504040204" pitchFamily="34" charset="0"/>
              </a:rPr>
              <a:t>for the season of Epiphany</a:t>
            </a:r>
          </a:p>
        </p:txBody>
      </p:sp>
      <p:pic>
        <p:nvPicPr>
          <p:cNvPr id="7" name="Picture 6" descr="Text&#10;&#10;Description automatically generated with medium confidence">
            <a:extLst>
              <a:ext uri="{FF2B5EF4-FFF2-40B4-BE49-F238E27FC236}">
                <a16:creationId xmlns:a16="http://schemas.microsoft.com/office/drawing/2014/main" id="{1CCBFDD7-37AB-42E9-94C2-01F1236F9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6818" y="276976"/>
            <a:ext cx="3048000" cy="893064"/>
          </a:xfrm>
          <a:prstGeom prst="rect">
            <a:avLst/>
          </a:prstGeom>
        </p:spPr>
      </p:pic>
    </p:spTree>
    <p:extLst>
      <p:ext uri="{BB962C8B-B14F-4D97-AF65-F5344CB8AC3E}">
        <p14:creationId xmlns:p14="http://schemas.microsoft.com/office/powerpoint/2010/main" val="100487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05E102-4684-4EE9-8F8D-4FEF0D4FA725}"/>
              </a:ext>
            </a:extLst>
          </p:cNvPr>
          <p:cNvSpPr txBox="1"/>
          <p:nvPr/>
        </p:nvSpPr>
        <p:spPr>
          <a:xfrm>
            <a:off x="353258" y="781234"/>
            <a:ext cx="4618238" cy="3170099"/>
          </a:xfrm>
          <a:prstGeom prst="rect">
            <a:avLst/>
          </a:prstGeom>
          <a:noFill/>
        </p:spPr>
        <p:txBody>
          <a:bodyPr wrap="square" rtlCol="0">
            <a:spAutoFit/>
          </a:bodyPr>
          <a:lstStyle/>
          <a:p>
            <a:pPr algn="ctr"/>
            <a:r>
              <a:rPr lang="en-GB" sz="4000" dirty="0">
                <a:latin typeface="Tahoma" panose="020B0604030504040204" pitchFamily="34" charset="0"/>
                <a:ea typeface="Tahoma" panose="020B0604030504040204" pitchFamily="34" charset="0"/>
                <a:cs typeface="Tahoma" panose="020B0604030504040204" pitchFamily="34" charset="0"/>
              </a:rPr>
              <a:t>Why do people move house?</a:t>
            </a:r>
          </a:p>
          <a:p>
            <a:pPr algn="ctr"/>
            <a:endParaRPr lang="en-GB" sz="4000" dirty="0">
              <a:latin typeface="Tahoma" panose="020B0604030504040204" pitchFamily="34" charset="0"/>
              <a:ea typeface="Tahoma" panose="020B0604030504040204" pitchFamily="34" charset="0"/>
              <a:cs typeface="Tahoma" panose="020B0604030504040204" pitchFamily="34" charset="0"/>
            </a:endParaRPr>
          </a:p>
          <a:p>
            <a:pPr algn="ctr"/>
            <a:r>
              <a:rPr lang="en-GB" sz="4000" dirty="0">
                <a:latin typeface="Tahoma" panose="020B0604030504040204" pitchFamily="34" charset="0"/>
                <a:ea typeface="Tahoma" panose="020B0604030504040204" pitchFamily="34" charset="0"/>
                <a:cs typeface="Tahoma" panose="020B0604030504040204" pitchFamily="34" charset="0"/>
              </a:rPr>
              <a:t>How do they prepare?</a:t>
            </a:r>
          </a:p>
        </p:txBody>
      </p:sp>
      <p:pic>
        <p:nvPicPr>
          <p:cNvPr id="3074" name="Picture 2" descr="Stories by Williams Movers : Contently">
            <a:extLst>
              <a:ext uri="{FF2B5EF4-FFF2-40B4-BE49-F238E27FC236}">
                <a16:creationId xmlns:a16="http://schemas.microsoft.com/office/drawing/2014/main" id="{F66D6BE9-E5DC-436E-9AE5-380E529E3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0821" y="665826"/>
            <a:ext cx="5295837" cy="593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3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D39BDE-F7DC-4EBD-8911-62BFED8F6361}"/>
              </a:ext>
            </a:extLst>
          </p:cNvPr>
          <p:cNvSpPr txBox="1"/>
          <p:nvPr/>
        </p:nvSpPr>
        <p:spPr>
          <a:xfrm>
            <a:off x="10228092" y="6056139"/>
            <a:ext cx="2092911" cy="646331"/>
          </a:xfrm>
          <a:prstGeom prst="rect">
            <a:avLst/>
          </a:prstGeom>
          <a:noFill/>
        </p:spPr>
        <p:txBody>
          <a:bodyPr wrap="square">
            <a:spAutoFit/>
          </a:bodyPr>
          <a:lstStyle/>
          <a:p>
            <a:r>
              <a:rPr lang="en-GB" dirty="0">
                <a:hlinkClick r:id="rId2"/>
              </a:rPr>
              <a:t>watch this</a:t>
            </a:r>
            <a:endParaRPr lang="en-GB" dirty="0"/>
          </a:p>
          <a:p>
            <a:endParaRPr lang="en-GB" dirty="0"/>
          </a:p>
        </p:txBody>
      </p:sp>
      <p:pic>
        <p:nvPicPr>
          <p:cNvPr id="5" name="Picture 4">
            <a:extLst>
              <a:ext uri="{FF2B5EF4-FFF2-40B4-BE49-F238E27FC236}">
                <a16:creationId xmlns:a16="http://schemas.microsoft.com/office/drawing/2014/main" id="{2D8796A1-5EB1-47D0-BC92-A44D89AAAAB6}"/>
              </a:ext>
            </a:extLst>
          </p:cNvPr>
          <p:cNvPicPr>
            <a:picLocks noChangeAspect="1"/>
          </p:cNvPicPr>
          <p:nvPr/>
        </p:nvPicPr>
        <p:blipFill>
          <a:blip r:embed="rId3"/>
          <a:stretch>
            <a:fillRect/>
          </a:stretch>
        </p:blipFill>
        <p:spPr>
          <a:xfrm>
            <a:off x="739898" y="1190856"/>
            <a:ext cx="10534650" cy="4600575"/>
          </a:xfrm>
          <a:prstGeom prst="rect">
            <a:avLst/>
          </a:prstGeom>
        </p:spPr>
      </p:pic>
      <p:sp>
        <p:nvSpPr>
          <p:cNvPr id="6" name="TextBox 5">
            <a:extLst>
              <a:ext uri="{FF2B5EF4-FFF2-40B4-BE49-F238E27FC236}">
                <a16:creationId xmlns:a16="http://schemas.microsoft.com/office/drawing/2014/main" id="{7F373C82-8051-4E93-AAA5-ADEA2FD5CD45}"/>
              </a:ext>
            </a:extLst>
          </p:cNvPr>
          <p:cNvSpPr txBox="1"/>
          <p:nvPr/>
        </p:nvSpPr>
        <p:spPr>
          <a:xfrm>
            <a:off x="475510" y="223190"/>
            <a:ext cx="11063426" cy="707886"/>
          </a:xfrm>
          <a:prstGeom prst="rect">
            <a:avLst/>
          </a:prstGeom>
          <a:noFill/>
        </p:spPr>
        <p:txBody>
          <a:bodyPr wrap="square" rtlCol="0">
            <a:spAutoFit/>
          </a:bodyPr>
          <a:lstStyle/>
          <a:p>
            <a:pPr algn="ctr"/>
            <a:r>
              <a:rPr lang="en-GB" sz="4000" dirty="0">
                <a:latin typeface="Tahoma" panose="020B0604030504040204" pitchFamily="34" charset="0"/>
                <a:ea typeface="Tahoma" panose="020B0604030504040204" pitchFamily="34" charset="0"/>
                <a:cs typeface="Tahoma" panose="020B0604030504040204" pitchFamily="34" charset="0"/>
              </a:rPr>
              <a:t>How about moving country?</a:t>
            </a:r>
          </a:p>
        </p:txBody>
      </p:sp>
      <p:sp>
        <p:nvSpPr>
          <p:cNvPr id="7" name="TextBox 6">
            <a:extLst>
              <a:ext uri="{FF2B5EF4-FFF2-40B4-BE49-F238E27FC236}">
                <a16:creationId xmlns:a16="http://schemas.microsoft.com/office/drawing/2014/main" id="{297B24C6-20FC-4115-9F3D-6A044A1EB226}"/>
              </a:ext>
            </a:extLst>
          </p:cNvPr>
          <p:cNvSpPr txBox="1"/>
          <p:nvPr/>
        </p:nvSpPr>
        <p:spPr>
          <a:xfrm>
            <a:off x="739898" y="5988478"/>
            <a:ext cx="9407279" cy="646331"/>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After the wise men left, Joseph and Mary moved to Egypt to keep Jesus safe. It wasn’t a story that ended happy ever after…</a:t>
            </a:r>
          </a:p>
        </p:txBody>
      </p:sp>
    </p:spTree>
    <p:extLst>
      <p:ext uri="{BB962C8B-B14F-4D97-AF65-F5344CB8AC3E}">
        <p14:creationId xmlns:p14="http://schemas.microsoft.com/office/powerpoint/2010/main" val="397453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D157B2-F065-4E43-B184-DB466B098DB9}"/>
              </a:ext>
            </a:extLst>
          </p:cNvPr>
          <p:cNvSpPr txBox="1"/>
          <p:nvPr/>
        </p:nvSpPr>
        <p:spPr>
          <a:xfrm>
            <a:off x="1917578" y="150947"/>
            <a:ext cx="781235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4000" b="1" dirty="0">
                <a:solidFill>
                  <a:srgbClr val="333333"/>
                </a:solidFill>
                <a:latin typeface="Tahoma" panose="020B0604030504040204" pitchFamily="34" charset="0"/>
                <a:ea typeface="Tahoma" panose="020B0604030504040204" pitchFamily="34" charset="0"/>
                <a:cs typeface="Tahoma" panose="020B0604030504040204" pitchFamily="34" charset="0"/>
              </a:rPr>
              <a:t>Time to think or time to pray</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EF717C08-B81F-47B7-8E3C-BFF8BC6D1B5B}"/>
              </a:ext>
            </a:extLst>
          </p:cNvPr>
          <p:cNvSpPr txBox="1"/>
          <p:nvPr/>
        </p:nvSpPr>
        <p:spPr>
          <a:xfrm>
            <a:off x="535252" y="3632969"/>
            <a:ext cx="2891529" cy="28007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b="1"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Invitational prayer:</a:t>
            </a:r>
          </a:p>
          <a:p>
            <a:r>
              <a:rPr lang="en-GB" sz="16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Dear God, We are thankful for the peace we experience in this country. We are thankful for our school, our friends and who keep us safe and help us learn. Please help us to consider those who have had to leave their homes due to war. May we be kind to </a:t>
            </a:r>
            <a:r>
              <a:rPr lang="en-GB" sz="1600" dirty="0">
                <a:solidFill>
                  <a:srgbClr val="222222"/>
                </a:solidFill>
                <a:latin typeface="Tahoma" panose="020B0604030504040204" pitchFamily="34" charset="0"/>
                <a:ea typeface="Tahoma" panose="020B0604030504040204" pitchFamily="34" charset="0"/>
                <a:cs typeface="Tahoma" panose="020B0604030504040204" pitchFamily="34" charset="0"/>
              </a:rPr>
              <a:t>any we meet. </a:t>
            </a:r>
            <a:r>
              <a:rPr lang="en-US" sz="1600" b="1"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Amen.</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33AA64CA-0D7A-4E8A-9452-70C2DDE1D95D}"/>
              </a:ext>
            </a:extLst>
          </p:cNvPr>
          <p:cNvSpPr txBox="1"/>
          <p:nvPr/>
        </p:nvSpPr>
        <p:spPr>
          <a:xfrm>
            <a:off x="535252" y="953207"/>
            <a:ext cx="11157010" cy="25853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600"/>
              </a:spcBef>
              <a:spcAft>
                <a:spcPts val="1000"/>
              </a:spcAft>
            </a:pPr>
            <a:r>
              <a:rPr lang="en-GB"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Thought for all:</a:t>
            </a:r>
          </a:p>
          <a:p>
            <a:pPr>
              <a:lnSpc>
                <a:spcPct val="115000"/>
              </a:lnSpc>
              <a:spcAft>
                <a:spcPts val="1000"/>
              </a:spcAft>
            </a:pPr>
            <a:r>
              <a:rPr lang="en-GB" sz="1600" dirty="0">
                <a:effectLst/>
                <a:latin typeface="Tahoma" panose="020B0604030504040204" pitchFamily="34" charset="0"/>
                <a:ea typeface="Tahoma" panose="020B0604030504040204" pitchFamily="34" charset="0"/>
                <a:cs typeface="Tahoma" panose="020B0604030504040204" pitchFamily="34" charset="0"/>
              </a:rPr>
              <a:t>How </a:t>
            </a:r>
            <a:r>
              <a:rPr lang="en-GB" sz="1600" dirty="0">
                <a:latin typeface="Tahoma" panose="020B0604030504040204" pitchFamily="34" charset="0"/>
                <a:ea typeface="Tahoma" panose="020B0604030504040204" pitchFamily="34" charset="0"/>
                <a:cs typeface="Tahoma" panose="020B0604030504040204" pitchFamily="34" charset="0"/>
              </a:rPr>
              <a:t>do you think they felt </a:t>
            </a:r>
            <a:r>
              <a:rPr lang="en-GB" sz="1600" dirty="0">
                <a:effectLst/>
                <a:latin typeface="Tahoma" panose="020B0604030504040204" pitchFamily="34" charset="0"/>
                <a:ea typeface="Tahoma" panose="020B0604030504040204" pitchFamily="34" charset="0"/>
                <a:cs typeface="Tahoma" panose="020B0604030504040204" pitchFamily="34" charset="0"/>
              </a:rPr>
              <a:t>living in a place so different to where they had come from? I wonder what their journey was like? I wonder how they felt having to leave their home and possessions behind? I wonder how they felt leaving friends and family? I wonder if they ever felt welcomed and loved in </a:t>
            </a:r>
            <a:r>
              <a:rPr lang="en-GB" sz="1600" dirty="0">
                <a:latin typeface="Tahoma" panose="020B0604030504040204" pitchFamily="34" charset="0"/>
                <a:ea typeface="Tahoma" panose="020B0604030504040204" pitchFamily="34" charset="0"/>
                <a:cs typeface="Tahoma" panose="020B0604030504040204" pitchFamily="34" charset="0"/>
              </a:rPr>
              <a:t>Egypt? It must have been hard, scary and difficult for them to get used to another culture and another language. </a:t>
            </a:r>
          </a:p>
          <a:p>
            <a:pPr>
              <a:lnSpc>
                <a:spcPct val="115000"/>
              </a:lnSpc>
              <a:spcAft>
                <a:spcPts val="1000"/>
              </a:spcAft>
            </a:pPr>
            <a:r>
              <a:rPr lang="en-US" sz="16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Sadly, thousands of people in the world today share the experience of Mary and Joseph. They are ‘refugees.’ A refugee is a person driven from their home by war and violence. Sometimes a lack of food and water also forces people to become refugees. </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DE1875D5-60F6-4559-B5E9-3736A1EB5426}"/>
              </a:ext>
            </a:extLst>
          </p:cNvPr>
          <p:cNvSpPr txBox="1"/>
          <p:nvPr/>
        </p:nvSpPr>
        <p:spPr>
          <a:xfrm>
            <a:off x="3531361" y="3930840"/>
            <a:ext cx="3062795"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Reflection for all:</a:t>
            </a: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r>
              <a:rPr lang="en-GB" sz="1600" dirty="0">
                <a:effectLst/>
                <a:latin typeface="Tahoma" panose="020B0604030504040204" pitchFamily="34" charset="0"/>
                <a:ea typeface="Tahoma" panose="020B0604030504040204" pitchFamily="34" charset="0"/>
                <a:cs typeface="Tahoma" panose="020B0604030504040204" pitchFamily="34" charset="0"/>
              </a:rPr>
              <a:t>What could we do as a community to support, love and include everyone? </a:t>
            </a:r>
          </a:p>
          <a:p>
            <a:r>
              <a:rPr lang="en-GB" sz="1600" dirty="0">
                <a:latin typeface="Tahoma" panose="020B0604030504040204" pitchFamily="34" charset="0"/>
                <a:ea typeface="Tahoma" panose="020B0604030504040204" pitchFamily="34" charset="0"/>
                <a:cs typeface="Tahoma" panose="020B0604030504040204" pitchFamily="34" charset="0"/>
              </a:rPr>
              <a:t>Reflect on the ways you could help any refugee child feel welcome at school.</a:t>
            </a:r>
          </a:p>
        </p:txBody>
      </p:sp>
      <p:pic>
        <p:nvPicPr>
          <p:cNvPr id="4" name="Picture 3">
            <a:extLst>
              <a:ext uri="{FF2B5EF4-FFF2-40B4-BE49-F238E27FC236}">
                <a16:creationId xmlns:a16="http://schemas.microsoft.com/office/drawing/2014/main" id="{B21D8CBA-7AF7-4E66-89FD-85D0403A9E0C}"/>
              </a:ext>
            </a:extLst>
          </p:cNvPr>
          <p:cNvPicPr>
            <a:picLocks noChangeAspect="1"/>
          </p:cNvPicPr>
          <p:nvPr/>
        </p:nvPicPr>
        <p:blipFill>
          <a:blip r:embed="rId3"/>
          <a:stretch>
            <a:fillRect/>
          </a:stretch>
        </p:blipFill>
        <p:spPr>
          <a:xfrm>
            <a:off x="6716418" y="4724928"/>
            <a:ext cx="1762125" cy="1857375"/>
          </a:xfrm>
          <a:prstGeom prst="rect">
            <a:avLst/>
          </a:prstGeom>
        </p:spPr>
      </p:pic>
      <p:pic>
        <p:nvPicPr>
          <p:cNvPr id="7" name="Picture 6">
            <a:extLst>
              <a:ext uri="{FF2B5EF4-FFF2-40B4-BE49-F238E27FC236}">
                <a16:creationId xmlns:a16="http://schemas.microsoft.com/office/drawing/2014/main" id="{EB376F1C-E05E-4229-B656-0E2A770AED12}"/>
              </a:ext>
            </a:extLst>
          </p:cNvPr>
          <p:cNvPicPr>
            <a:picLocks noChangeAspect="1"/>
          </p:cNvPicPr>
          <p:nvPr/>
        </p:nvPicPr>
        <p:blipFill>
          <a:blip r:embed="rId4"/>
          <a:stretch>
            <a:fillRect/>
          </a:stretch>
        </p:blipFill>
        <p:spPr>
          <a:xfrm>
            <a:off x="8583123" y="3632969"/>
            <a:ext cx="3109139" cy="3109139"/>
          </a:xfrm>
          <a:prstGeom prst="rect">
            <a:avLst/>
          </a:prstGeom>
        </p:spPr>
      </p:pic>
    </p:spTree>
    <p:extLst>
      <p:ext uri="{BB962C8B-B14F-4D97-AF65-F5344CB8AC3E}">
        <p14:creationId xmlns:p14="http://schemas.microsoft.com/office/powerpoint/2010/main" val="121732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08382-9BD5-32D2-65DA-AC1A0829025B}"/>
              </a:ext>
            </a:extLst>
          </p:cNvPr>
          <p:cNvSpPr txBox="1"/>
          <p:nvPr/>
        </p:nvSpPr>
        <p:spPr>
          <a:xfrm>
            <a:off x="313764" y="3069976"/>
            <a:ext cx="6096000"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hlinkClick r:id="rId3"/>
              </a:rPr>
              <a:t>He came down </a:t>
            </a:r>
            <a:r>
              <a:rPr lang="en-GB" dirty="0">
                <a:latin typeface="Tahoma" panose="020B0604030504040204" pitchFamily="34" charset="0"/>
                <a:ea typeface="Tahoma" panose="020B0604030504040204" pitchFamily="34" charset="0"/>
                <a:cs typeface="Tahoma" panose="020B0604030504040204" pitchFamily="34" charset="0"/>
              </a:rPr>
              <a:t>is a son</a:t>
            </a:r>
            <a:r>
              <a:rPr lang="en-US" dirty="0">
                <a:latin typeface="Tahoma" panose="020B0604030504040204" pitchFamily="34" charset="0"/>
                <a:ea typeface="Tahoma" panose="020B0604030504040204" pitchFamily="34" charset="0"/>
                <a:cs typeface="Tahoma" panose="020B0604030504040204" pitchFamily="34" charset="0"/>
              </a:rPr>
              <a:t>g from the Cameroon that can be sung at any time of the year but is particularly suitable at Christmas. It can be sung with actions: start with both hands in the air, sweep them downwards across the body on the words 'he came down'. On 'love' cross your hands over your chest. For 'peace' make a dove with your thumbs overlapping and your fingers as wings. For 'hope' open your arms with palms upwards. On 'power' make both hands into fists and raise your arms. For 'joy' lift both hands and shake them.  You could add other values of your own - and some actions!</a:t>
            </a:r>
            <a:r>
              <a:rPr lang="en-GB" dirty="0">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2623527C-9E35-370D-A0FF-398B896D3D18}"/>
              </a:ext>
            </a:extLst>
          </p:cNvPr>
          <p:cNvSpPr txBox="1"/>
          <p:nvPr/>
        </p:nvSpPr>
        <p:spPr>
          <a:xfrm>
            <a:off x="3347758" y="1076293"/>
            <a:ext cx="1367117"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a:latin typeface="Tahoma" panose="020B0604030504040204" pitchFamily="34" charset="0"/>
                <a:ea typeface="Tahoma" panose="020B0604030504040204" pitchFamily="34" charset="0"/>
                <a:cs typeface="Tahoma" panose="020B0604030504040204" pitchFamily="34" charset="0"/>
              </a:rPr>
              <a:t>Song</a:t>
            </a:r>
          </a:p>
        </p:txBody>
      </p:sp>
      <p:pic>
        <p:nvPicPr>
          <p:cNvPr id="6" name="Picture 5">
            <a:extLst>
              <a:ext uri="{FF2B5EF4-FFF2-40B4-BE49-F238E27FC236}">
                <a16:creationId xmlns:a16="http://schemas.microsoft.com/office/drawing/2014/main" id="{C8CA44CD-3697-0884-F916-CBD3B907E251}"/>
              </a:ext>
            </a:extLst>
          </p:cNvPr>
          <p:cNvPicPr>
            <a:picLocks noChangeAspect="1"/>
          </p:cNvPicPr>
          <p:nvPr/>
        </p:nvPicPr>
        <p:blipFill>
          <a:blip r:embed="rId4"/>
          <a:stretch>
            <a:fillRect/>
          </a:stretch>
        </p:blipFill>
        <p:spPr>
          <a:xfrm>
            <a:off x="7939367" y="166687"/>
            <a:ext cx="3562350" cy="6829425"/>
          </a:xfrm>
          <a:prstGeom prst="rect">
            <a:avLst/>
          </a:prstGeom>
        </p:spPr>
      </p:pic>
      <p:pic>
        <p:nvPicPr>
          <p:cNvPr id="8" name="Picture 7">
            <a:extLst>
              <a:ext uri="{FF2B5EF4-FFF2-40B4-BE49-F238E27FC236}">
                <a16:creationId xmlns:a16="http://schemas.microsoft.com/office/drawing/2014/main" id="{A348E341-0668-00E6-0D24-F71E5DDCB94B}"/>
              </a:ext>
            </a:extLst>
          </p:cNvPr>
          <p:cNvPicPr>
            <a:picLocks noChangeAspect="1"/>
          </p:cNvPicPr>
          <p:nvPr/>
        </p:nvPicPr>
        <p:blipFill>
          <a:blip r:embed="rId5"/>
          <a:stretch>
            <a:fillRect/>
          </a:stretch>
        </p:blipFill>
        <p:spPr>
          <a:xfrm>
            <a:off x="533400" y="354267"/>
            <a:ext cx="2324100" cy="2295525"/>
          </a:xfrm>
          <a:prstGeom prst="rect">
            <a:avLst/>
          </a:prstGeom>
        </p:spPr>
      </p:pic>
    </p:spTree>
    <p:extLst>
      <p:ext uri="{BB962C8B-B14F-4D97-AF65-F5344CB8AC3E}">
        <p14:creationId xmlns:p14="http://schemas.microsoft.com/office/powerpoint/2010/main" val="252530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e the source image">
            <a:extLst>
              <a:ext uri="{FF2B5EF4-FFF2-40B4-BE49-F238E27FC236}">
                <a16:creationId xmlns:a16="http://schemas.microsoft.com/office/drawing/2014/main" id="{AE89DBD8-EC09-44DE-A874-B7E1B20003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1504"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84CEBA-5CA3-4512-A843-27891A01EA03}"/>
              </a:ext>
            </a:extLst>
          </p:cNvPr>
          <p:cNvSpPr txBox="1"/>
          <p:nvPr/>
        </p:nvSpPr>
        <p:spPr>
          <a:xfrm>
            <a:off x="2434344" y="2844225"/>
            <a:ext cx="8870150" cy="584775"/>
          </a:xfrm>
          <a:prstGeom prst="rect">
            <a:avLst/>
          </a:prstGeom>
          <a:noFill/>
        </p:spPr>
        <p:txBody>
          <a:bodyPr wrap="square" rtlCol="0">
            <a:spAutoFit/>
          </a:bodyPr>
          <a:lstStyle/>
          <a:p>
            <a:pPr algn="ctr"/>
            <a:r>
              <a:rPr lang="en-GB" sz="3200" dirty="0">
                <a:latin typeface="Tahoma" panose="020B0604030504040204" pitchFamily="34" charset="0"/>
                <a:ea typeface="Tahoma" panose="020B0604030504040204" pitchFamily="34" charset="0"/>
                <a:cs typeface="Tahoma" panose="020B0604030504040204" pitchFamily="34" charset="0"/>
              </a:rPr>
              <a:t>Worship 3: Growing up</a:t>
            </a:r>
          </a:p>
        </p:txBody>
      </p:sp>
    </p:spTree>
    <p:extLst>
      <p:ext uri="{BB962C8B-B14F-4D97-AF65-F5344CB8AC3E}">
        <p14:creationId xmlns:p14="http://schemas.microsoft.com/office/powerpoint/2010/main" val="22088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E8571-A9C5-4A8D-AFEB-60C49D985B83}"/>
              </a:ext>
            </a:extLst>
          </p:cNvPr>
          <p:cNvSpPr txBox="1"/>
          <p:nvPr/>
        </p:nvSpPr>
        <p:spPr>
          <a:xfrm>
            <a:off x="272576" y="308203"/>
            <a:ext cx="4618238" cy="1323439"/>
          </a:xfrm>
          <a:prstGeom prst="rect">
            <a:avLst/>
          </a:prstGeom>
          <a:noFill/>
        </p:spPr>
        <p:txBody>
          <a:bodyPr wrap="square" rtlCol="0">
            <a:spAutoFit/>
          </a:bodyPr>
          <a:lstStyle/>
          <a:p>
            <a:pPr algn="ctr"/>
            <a:r>
              <a:rPr lang="en-GB" sz="4000" dirty="0">
                <a:latin typeface="Tahoma" panose="020B0604030504040204" pitchFamily="34" charset="0"/>
                <a:ea typeface="Tahoma" panose="020B0604030504040204" pitchFamily="34" charset="0"/>
                <a:cs typeface="Tahoma" panose="020B0604030504040204" pitchFamily="34" charset="0"/>
              </a:rPr>
              <a:t>What is it like being the eldest sibling?</a:t>
            </a:r>
          </a:p>
        </p:txBody>
      </p:sp>
      <p:sp>
        <p:nvSpPr>
          <p:cNvPr id="3" name="TextBox 2">
            <a:extLst>
              <a:ext uri="{FF2B5EF4-FFF2-40B4-BE49-F238E27FC236}">
                <a16:creationId xmlns:a16="http://schemas.microsoft.com/office/drawing/2014/main" id="{071553DC-0D78-4E34-8EA5-E0D680675F6D}"/>
              </a:ext>
            </a:extLst>
          </p:cNvPr>
          <p:cNvSpPr txBox="1"/>
          <p:nvPr/>
        </p:nvSpPr>
        <p:spPr>
          <a:xfrm>
            <a:off x="809040" y="4851674"/>
            <a:ext cx="4618238" cy="1323439"/>
          </a:xfrm>
          <a:prstGeom prst="rect">
            <a:avLst/>
          </a:prstGeom>
          <a:noFill/>
        </p:spPr>
        <p:txBody>
          <a:bodyPr wrap="square" rtlCol="0">
            <a:spAutoFit/>
          </a:bodyPr>
          <a:lstStyle/>
          <a:p>
            <a:pPr algn="ctr"/>
            <a:r>
              <a:rPr lang="en-GB" sz="4000" dirty="0">
                <a:latin typeface="Tahoma" panose="020B0604030504040204" pitchFamily="34" charset="0"/>
                <a:ea typeface="Tahoma" panose="020B0604030504040204" pitchFamily="34" charset="0"/>
                <a:cs typeface="Tahoma" panose="020B0604030504040204" pitchFamily="34" charset="0"/>
              </a:rPr>
              <a:t>What is it like being the youngest?</a:t>
            </a:r>
          </a:p>
        </p:txBody>
      </p:sp>
      <p:sp>
        <p:nvSpPr>
          <p:cNvPr id="4" name="TextBox 3">
            <a:extLst>
              <a:ext uri="{FF2B5EF4-FFF2-40B4-BE49-F238E27FC236}">
                <a16:creationId xmlns:a16="http://schemas.microsoft.com/office/drawing/2014/main" id="{BA3FAA07-00AF-4981-A6F4-F5C54D711D59}"/>
              </a:ext>
            </a:extLst>
          </p:cNvPr>
          <p:cNvSpPr txBox="1"/>
          <p:nvPr/>
        </p:nvSpPr>
        <p:spPr>
          <a:xfrm>
            <a:off x="4668176" y="2105561"/>
            <a:ext cx="4618238" cy="1323439"/>
          </a:xfrm>
          <a:prstGeom prst="rect">
            <a:avLst/>
          </a:prstGeom>
          <a:noFill/>
        </p:spPr>
        <p:txBody>
          <a:bodyPr wrap="square" rtlCol="0">
            <a:spAutoFit/>
          </a:bodyPr>
          <a:lstStyle/>
          <a:p>
            <a:pPr algn="ctr"/>
            <a:r>
              <a:rPr lang="en-GB" sz="4000" dirty="0">
                <a:latin typeface="Tahoma" panose="020B0604030504040204" pitchFamily="34" charset="0"/>
                <a:ea typeface="Tahoma" panose="020B0604030504040204" pitchFamily="34" charset="0"/>
                <a:cs typeface="Tahoma" panose="020B0604030504040204" pitchFamily="34" charset="0"/>
              </a:rPr>
              <a:t>What is it like being the only child?</a:t>
            </a:r>
          </a:p>
        </p:txBody>
      </p:sp>
      <p:pic>
        <p:nvPicPr>
          <p:cNvPr id="5" name="Picture 4">
            <a:extLst>
              <a:ext uri="{FF2B5EF4-FFF2-40B4-BE49-F238E27FC236}">
                <a16:creationId xmlns:a16="http://schemas.microsoft.com/office/drawing/2014/main" id="{310A04A0-AAE1-4AC6-A892-B1F58B696564}"/>
              </a:ext>
            </a:extLst>
          </p:cNvPr>
          <p:cNvPicPr>
            <a:picLocks noChangeAspect="1"/>
          </p:cNvPicPr>
          <p:nvPr/>
        </p:nvPicPr>
        <p:blipFill>
          <a:blip r:embed="rId2"/>
          <a:stretch>
            <a:fillRect/>
          </a:stretch>
        </p:blipFill>
        <p:spPr>
          <a:xfrm>
            <a:off x="1414457" y="1740325"/>
            <a:ext cx="3228993" cy="3228993"/>
          </a:xfrm>
          <a:prstGeom prst="rect">
            <a:avLst/>
          </a:prstGeom>
        </p:spPr>
      </p:pic>
      <p:pic>
        <p:nvPicPr>
          <p:cNvPr id="6" name="Picture 5">
            <a:extLst>
              <a:ext uri="{FF2B5EF4-FFF2-40B4-BE49-F238E27FC236}">
                <a16:creationId xmlns:a16="http://schemas.microsoft.com/office/drawing/2014/main" id="{01C1B122-A534-4A39-B32B-5CB9C827D7F7}"/>
              </a:ext>
            </a:extLst>
          </p:cNvPr>
          <p:cNvPicPr>
            <a:picLocks noChangeAspect="1"/>
          </p:cNvPicPr>
          <p:nvPr/>
        </p:nvPicPr>
        <p:blipFill>
          <a:blip r:embed="rId3"/>
          <a:stretch>
            <a:fillRect/>
          </a:stretch>
        </p:blipFill>
        <p:spPr>
          <a:xfrm>
            <a:off x="9286414" y="284085"/>
            <a:ext cx="2695114" cy="2695114"/>
          </a:xfrm>
          <a:prstGeom prst="rect">
            <a:avLst/>
          </a:prstGeom>
        </p:spPr>
      </p:pic>
      <p:sp>
        <p:nvSpPr>
          <p:cNvPr id="7" name="TextBox 6">
            <a:extLst>
              <a:ext uri="{FF2B5EF4-FFF2-40B4-BE49-F238E27FC236}">
                <a16:creationId xmlns:a16="http://schemas.microsoft.com/office/drawing/2014/main" id="{19618F17-2444-A144-6B73-EC80CF40C60F}"/>
              </a:ext>
            </a:extLst>
          </p:cNvPr>
          <p:cNvSpPr txBox="1"/>
          <p:nvPr/>
        </p:nvSpPr>
        <p:spPr>
          <a:xfrm>
            <a:off x="7088614" y="3620568"/>
            <a:ext cx="4618238" cy="2554545"/>
          </a:xfrm>
          <a:prstGeom prst="rect">
            <a:avLst/>
          </a:prstGeom>
          <a:noFill/>
        </p:spPr>
        <p:txBody>
          <a:bodyPr wrap="square" rtlCol="0">
            <a:spAutoFit/>
          </a:bodyPr>
          <a:lstStyle/>
          <a:p>
            <a:pPr algn="ctr"/>
            <a:r>
              <a:rPr lang="en-GB" sz="4000" dirty="0">
                <a:latin typeface="Tahoma" panose="020B0604030504040204" pitchFamily="34" charset="0"/>
                <a:ea typeface="Tahoma" panose="020B0604030504040204" pitchFamily="34" charset="0"/>
                <a:cs typeface="Tahoma" panose="020B0604030504040204" pitchFamily="34" charset="0"/>
              </a:rPr>
              <a:t>What are some of the wise ways to help you get on with your siblings?</a:t>
            </a:r>
          </a:p>
        </p:txBody>
      </p:sp>
    </p:spTree>
    <p:extLst>
      <p:ext uri="{BB962C8B-B14F-4D97-AF65-F5344CB8AC3E}">
        <p14:creationId xmlns:p14="http://schemas.microsoft.com/office/powerpoint/2010/main" val="1696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F74BD4-8398-4DE4-9635-4B17789F1CBA}"/>
              </a:ext>
            </a:extLst>
          </p:cNvPr>
          <p:cNvSpPr txBox="1"/>
          <p:nvPr/>
        </p:nvSpPr>
        <p:spPr>
          <a:xfrm>
            <a:off x="552636" y="632625"/>
            <a:ext cx="11320544"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In the end Jesus didn’t grow up in Egypt. Instead he </a:t>
            </a:r>
            <a:r>
              <a:rPr lang="en-US" dirty="0">
                <a:latin typeface="Tahoma" panose="020B0604030504040204" pitchFamily="34" charset="0"/>
                <a:ea typeface="Tahoma" panose="020B0604030504040204" pitchFamily="34" charset="0"/>
                <a:cs typeface="Tahoma" panose="020B0604030504040204" pitchFamily="34" charset="0"/>
              </a:rPr>
              <a:t>was between two and five years old when his mum and dad </a:t>
            </a:r>
            <a:r>
              <a:rPr lang="en-GB" dirty="0">
                <a:latin typeface="Tahoma" panose="020B0604030504040204" pitchFamily="34" charset="0"/>
                <a:ea typeface="Tahoma" panose="020B0604030504040204" pitchFamily="34" charset="0"/>
                <a:cs typeface="Tahoma" panose="020B0604030504040204" pitchFamily="34" charset="0"/>
              </a:rPr>
              <a:t>journeyed north to Nazareth in Galilee. They were too afraid to return home to Bethlehem in Judaea because one of Herod's son was now ruling. Instead </a:t>
            </a:r>
            <a:r>
              <a:rPr lang="en-US"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Jesus was brought up in Galilee (ruled by another of Herod’s sons) and later became known as ‘Jesus of Nazareth’.</a:t>
            </a:r>
          </a:p>
          <a:p>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US"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Bible tells us that Jesus had 4 younger brothers and at least 2 younger sisters. This means he was the oldest of seven! His father Joseph was a carpenter. This means he worked with wood. It wa</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s a job needing skill, patience and hard work. All of this Jesus would have observed as he grew up, probably at the same time as looking after his younger brothers and sisters. But Jesus would have been a perfect child which would have made him different from everyone around him.</a:t>
            </a:r>
            <a:endParaRPr lang="en-US"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FEAF0F7B-94E2-4E34-98E6-70CD648F9963}"/>
              </a:ext>
            </a:extLst>
          </p:cNvPr>
          <p:cNvPicPr>
            <a:picLocks noChangeAspect="1"/>
          </p:cNvPicPr>
          <p:nvPr/>
        </p:nvPicPr>
        <p:blipFill>
          <a:blip r:embed="rId2"/>
          <a:stretch>
            <a:fillRect/>
          </a:stretch>
        </p:blipFill>
        <p:spPr>
          <a:xfrm>
            <a:off x="9135034" y="3488546"/>
            <a:ext cx="2504329" cy="3111920"/>
          </a:xfrm>
          <a:prstGeom prst="rect">
            <a:avLst/>
          </a:prstGeom>
        </p:spPr>
      </p:pic>
      <p:pic>
        <p:nvPicPr>
          <p:cNvPr id="6" name="Picture 5">
            <a:extLst>
              <a:ext uri="{FF2B5EF4-FFF2-40B4-BE49-F238E27FC236}">
                <a16:creationId xmlns:a16="http://schemas.microsoft.com/office/drawing/2014/main" id="{A98C38A3-4111-F40D-9FCA-EEC1CA2DB373}"/>
              </a:ext>
            </a:extLst>
          </p:cNvPr>
          <p:cNvPicPr>
            <a:picLocks noChangeAspect="1"/>
          </p:cNvPicPr>
          <p:nvPr/>
        </p:nvPicPr>
        <p:blipFill>
          <a:blip r:embed="rId3"/>
          <a:stretch>
            <a:fillRect/>
          </a:stretch>
        </p:blipFill>
        <p:spPr>
          <a:xfrm>
            <a:off x="552636" y="3957245"/>
            <a:ext cx="4775106" cy="2461764"/>
          </a:xfrm>
          <a:prstGeom prst="rect">
            <a:avLst/>
          </a:prstGeom>
        </p:spPr>
      </p:pic>
      <p:sp>
        <p:nvSpPr>
          <p:cNvPr id="7" name="TextBox 6">
            <a:extLst>
              <a:ext uri="{FF2B5EF4-FFF2-40B4-BE49-F238E27FC236}">
                <a16:creationId xmlns:a16="http://schemas.microsoft.com/office/drawing/2014/main" id="{CA1430B1-0D9F-8B2A-7389-26B79155E74F}"/>
              </a:ext>
            </a:extLst>
          </p:cNvPr>
          <p:cNvSpPr txBox="1"/>
          <p:nvPr/>
        </p:nvSpPr>
        <p:spPr>
          <a:xfrm>
            <a:off x="5611906" y="4158707"/>
            <a:ext cx="6096000" cy="646331"/>
          </a:xfrm>
          <a:prstGeom prst="rect">
            <a:avLst/>
          </a:prstGeom>
          <a:noFill/>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hlinkClick r:id="rId4"/>
              </a:rPr>
              <a:t>click here</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734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D157B2-F065-4E43-B184-DB466B098DB9}"/>
              </a:ext>
            </a:extLst>
          </p:cNvPr>
          <p:cNvSpPr txBox="1"/>
          <p:nvPr/>
        </p:nvSpPr>
        <p:spPr>
          <a:xfrm>
            <a:off x="1917578" y="150947"/>
            <a:ext cx="781235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4000" b="1" dirty="0">
                <a:solidFill>
                  <a:srgbClr val="333333"/>
                </a:solidFill>
                <a:latin typeface="Tahoma" panose="020B0604030504040204" pitchFamily="34" charset="0"/>
                <a:ea typeface="Tahoma" panose="020B0604030504040204" pitchFamily="34" charset="0"/>
                <a:cs typeface="Tahoma" panose="020B0604030504040204" pitchFamily="34" charset="0"/>
              </a:rPr>
              <a:t>Time to think </a:t>
            </a:r>
            <a:r>
              <a:rPr lang="en-US" sz="4000" b="1" u="sng" dirty="0">
                <a:solidFill>
                  <a:srgbClr val="333333"/>
                </a:solidFill>
                <a:latin typeface="Tahoma" panose="020B0604030504040204" pitchFamily="34" charset="0"/>
                <a:ea typeface="Tahoma" panose="020B0604030504040204" pitchFamily="34" charset="0"/>
                <a:cs typeface="Tahoma" panose="020B0604030504040204" pitchFamily="34" charset="0"/>
              </a:rPr>
              <a:t>or</a:t>
            </a:r>
            <a:r>
              <a:rPr lang="en-US" sz="4000" b="1" dirty="0">
                <a:solidFill>
                  <a:srgbClr val="333333"/>
                </a:solidFill>
                <a:latin typeface="Tahoma" panose="020B0604030504040204" pitchFamily="34" charset="0"/>
                <a:ea typeface="Tahoma" panose="020B0604030504040204" pitchFamily="34" charset="0"/>
                <a:cs typeface="Tahoma" panose="020B0604030504040204" pitchFamily="34" charset="0"/>
              </a:rPr>
              <a:t> time to pray</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EF717C08-B81F-47B7-8E3C-BFF8BC6D1B5B}"/>
              </a:ext>
            </a:extLst>
          </p:cNvPr>
          <p:cNvSpPr txBox="1"/>
          <p:nvPr/>
        </p:nvSpPr>
        <p:spPr>
          <a:xfrm>
            <a:off x="380225" y="3547062"/>
            <a:ext cx="1595902"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b="1"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Invitational prayer:</a:t>
            </a:r>
          </a:p>
          <a:p>
            <a:r>
              <a:rPr lang="en-GB" sz="16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33AA64CA-0D7A-4E8A-9452-70C2DDE1D95D}"/>
              </a:ext>
            </a:extLst>
          </p:cNvPr>
          <p:cNvSpPr txBox="1"/>
          <p:nvPr/>
        </p:nvSpPr>
        <p:spPr>
          <a:xfrm>
            <a:off x="535252" y="953207"/>
            <a:ext cx="9603830" cy="23001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600"/>
              </a:spcBef>
              <a:spcAft>
                <a:spcPts val="1000"/>
              </a:spcAft>
            </a:pPr>
            <a:r>
              <a:rPr lang="en-GB"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Thought for all: </a:t>
            </a:r>
          </a:p>
          <a:p>
            <a:pPr>
              <a:lnSpc>
                <a:spcPct val="115000"/>
              </a:lnSpc>
              <a:spcBef>
                <a:spcPts val="600"/>
              </a:spcBef>
              <a:spcAft>
                <a:spcPts val="1000"/>
              </a:spcAft>
            </a:pP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Bible says in Luke 2:40 that Jesus as he grew up </a:t>
            </a: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became ‘strong in spirit and filled with wisdom’. </a:t>
            </a:r>
          </a:p>
          <a:p>
            <a:pPr>
              <a:lnSpc>
                <a:spcPct val="115000"/>
              </a:lnSpc>
              <a:spcBef>
                <a:spcPts val="600"/>
              </a:spcBef>
              <a:spcAft>
                <a:spcPts val="100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 wonder… what do you think this means?</a:t>
            </a:r>
          </a:p>
          <a:p>
            <a:pPr>
              <a:lnSpc>
                <a:spcPct val="115000"/>
              </a:lnSpc>
              <a:spcBef>
                <a:spcPts val="600"/>
              </a:spcBef>
              <a:spcAft>
                <a:spcPts val="1000"/>
              </a:spcAft>
            </a:pP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Are there times when you have made wise choices? Or unwise choices?</a:t>
            </a:r>
          </a:p>
          <a:p>
            <a:pPr>
              <a:lnSpc>
                <a:spcPct val="115000"/>
              </a:lnSpc>
              <a:spcBef>
                <a:spcPts val="600"/>
              </a:spcBef>
              <a:spcAft>
                <a:spcPts val="1000"/>
              </a:spcAft>
            </a:pP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What helps us become wise as we grow up?</a:t>
            </a:r>
            <a:endPar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21D8CBA-7AF7-4E66-89FD-85D0403A9E0C}"/>
              </a:ext>
            </a:extLst>
          </p:cNvPr>
          <p:cNvPicPr>
            <a:picLocks noChangeAspect="1"/>
          </p:cNvPicPr>
          <p:nvPr/>
        </p:nvPicPr>
        <p:blipFill>
          <a:blip r:embed="rId3"/>
          <a:stretch>
            <a:fillRect/>
          </a:stretch>
        </p:blipFill>
        <p:spPr>
          <a:xfrm>
            <a:off x="6032455" y="3754384"/>
            <a:ext cx="1762125" cy="1857375"/>
          </a:xfrm>
          <a:prstGeom prst="rect">
            <a:avLst/>
          </a:prstGeom>
        </p:spPr>
      </p:pic>
      <p:pic>
        <p:nvPicPr>
          <p:cNvPr id="7" name="Picture 6">
            <a:extLst>
              <a:ext uri="{FF2B5EF4-FFF2-40B4-BE49-F238E27FC236}">
                <a16:creationId xmlns:a16="http://schemas.microsoft.com/office/drawing/2014/main" id="{EB376F1C-E05E-4229-B656-0E2A770AED12}"/>
              </a:ext>
            </a:extLst>
          </p:cNvPr>
          <p:cNvPicPr>
            <a:picLocks noChangeAspect="1"/>
          </p:cNvPicPr>
          <p:nvPr/>
        </p:nvPicPr>
        <p:blipFill>
          <a:blip r:embed="rId4"/>
          <a:stretch>
            <a:fillRect/>
          </a:stretch>
        </p:blipFill>
        <p:spPr>
          <a:xfrm>
            <a:off x="8569577" y="2407990"/>
            <a:ext cx="3109139" cy="3109139"/>
          </a:xfrm>
          <a:prstGeom prst="rect">
            <a:avLst/>
          </a:prstGeom>
        </p:spPr>
      </p:pic>
      <p:sp>
        <p:nvSpPr>
          <p:cNvPr id="8" name="TextBox 7">
            <a:extLst>
              <a:ext uri="{FF2B5EF4-FFF2-40B4-BE49-F238E27FC236}">
                <a16:creationId xmlns:a16="http://schemas.microsoft.com/office/drawing/2014/main" id="{4CD6C0AC-F4EA-F2EC-DA49-70DB92B63E98}"/>
              </a:ext>
            </a:extLst>
          </p:cNvPr>
          <p:cNvSpPr txBox="1"/>
          <p:nvPr/>
        </p:nvSpPr>
        <p:spPr>
          <a:xfrm>
            <a:off x="5622970" y="5697256"/>
            <a:ext cx="2906357"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b="1"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Reflection:</a:t>
            </a:r>
          </a:p>
          <a:p>
            <a:r>
              <a:rPr lang="en-GB" sz="16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Who or what helps you make wise choices? </a:t>
            </a:r>
            <a:endParaRPr lang="en-GB" sz="1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EFB0C003-D3E6-87B7-A441-F84EDFE81FCA}"/>
              </a:ext>
            </a:extLst>
          </p:cNvPr>
          <p:cNvPicPr>
            <a:picLocks noChangeAspect="1"/>
          </p:cNvPicPr>
          <p:nvPr/>
        </p:nvPicPr>
        <p:blipFill>
          <a:blip r:embed="rId5"/>
          <a:stretch>
            <a:fillRect/>
          </a:stretch>
        </p:blipFill>
        <p:spPr>
          <a:xfrm>
            <a:off x="2067853" y="3573328"/>
            <a:ext cx="3048000" cy="3133725"/>
          </a:xfrm>
          <a:prstGeom prst="rect">
            <a:avLst/>
          </a:prstGeom>
        </p:spPr>
      </p:pic>
    </p:spTree>
    <p:extLst>
      <p:ext uri="{BB962C8B-B14F-4D97-AF65-F5344CB8AC3E}">
        <p14:creationId xmlns:p14="http://schemas.microsoft.com/office/powerpoint/2010/main" val="166266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08382-9BD5-32D2-65DA-AC1A0829025B}"/>
              </a:ext>
            </a:extLst>
          </p:cNvPr>
          <p:cNvSpPr txBox="1"/>
          <p:nvPr/>
        </p:nvSpPr>
        <p:spPr>
          <a:xfrm>
            <a:off x="313764" y="3069976"/>
            <a:ext cx="609600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hlinkClick r:id="rId3"/>
              </a:rPr>
              <a:t>Bless the Lord - Worship Workshop</a:t>
            </a:r>
            <a:r>
              <a:rPr lang="en-US" dirty="0">
                <a:latin typeface="Tahoma" panose="020B0604030504040204" pitchFamily="34" charset="0"/>
                <a:ea typeface="Tahoma" panose="020B0604030504040204" pitchFamily="34" charset="0"/>
                <a:cs typeface="Tahoma" panose="020B0604030504040204" pitchFamily="34" charset="0"/>
              </a:rPr>
              <a:t> This simple song is from Kenya. The words in brackets can be sung by a leader or a small group. You could also make up your own verses. How about: 'Bless the Lord (our teachers)' or 'Bless the Lord (us children)'.</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2623527C-9E35-370D-A0FF-398B896D3D18}"/>
              </a:ext>
            </a:extLst>
          </p:cNvPr>
          <p:cNvSpPr txBox="1"/>
          <p:nvPr/>
        </p:nvSpPr>
        <p:spPr>
          <a:xfrm>
            <a:off x="3347758" y="1076293"/>
            <a:ext cx="1367117"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a:latin typeface="Tahoma" panose="020B0604030504040204" pitchFamily="34" charset="0"/>
                <a:ea typeface="Tahoma" panose="020B0604030504040204" pitchFamily="34" charset="0"/>
                <a:cs typeface="Tahoma" panose="020B0604030504040204" pitchFamily="34" charset="0"/>
              </a:rPr>
              <a:t>Song</a:t>
            </a:r>
          </a:p>
        </p:txBody>
      </p:sp>
      <p:pic>
        <p:nvPicPr>
          <p:cNvPr id="8" name="Picture 7">
            <a:extLst>
              <a:ext uri="{FF2B5EF4-FFF2-40B4-BE49-F238E27FC236}">
                <a16:creationId xmlns:a16="http://schemas.microsoft.com/office/drawing/2014/main" id="{A348E341-0668-00E6-0D24-F71E5DDCB94B}"/>
              </a:ext>
            </a:extLst>
          </p:cNvPr>
          <p:cNvPicPr>
            <a:picLocks noChangeAspect="1"/>
          </p:cNvPicPr>
          <p:nvPr/>
        </p:nvPicPr>
        <p:blipFill>
          <a:blip r:embed="rId4"/>
          <a:stretch>
            <a:fillRect/>
          </a:stretch>
        </p:blipFill>
        <p:spPr>
          <a:xfrm>
            <a:off x="533400" y="354267"/>
            <a:ext cx="2324100" cy="2295525"/>
          </a:xfrm>
          <a:prstGeom prst="rect">
            <a:avLst/>
          </a:prstGeom>
        </p:spPr>
      </p:pic>
      <p:pic>
        <p:nvPicPr>
          <p:cNvPr id="7" name="Picture 6">
            <a:extLst>
              <a:ext uri="{FF2B5EF4-FFF2-40B4-BE49-F238E27FC236}">
                <a16:creationId xmlns:a16="http://schemas.microsoft.com/office/drawing/2014/main" id="{53CEA414-4829-FFF0-7BD3-DF76659B88A5}"/>
              </a:ext>
            </a:extLst>
          </p:cNvPr>
          <p:cNvPicPr>
            <a:picLocks noChangeAspect="1"/>
          </p:cNvPicPr>
          <p:nvPr/>
        </p:nvPicPr>
        <p:blipFill>
          <a:blip r:embed="rId5"/>
          <a:stretch>
            <a:fillRect/>
          </a:stretch>
        </p:blipFill>
        <p:spPr>
          <a:xfrm>
            <a:off x="6752477" y="1288310"/>
            <a:ext cx="5307312" cy="3788024"/>
          </a:xfrm>
          <a:prstGeom prst="rect">
            <a:avLst/>
          </a:prstGeom>
        </p:spPr>
      </p:pic>
    </p:spTree>
    <p:extLst>
      <p:ext uri="{BB962C8B-B14F-4D97-AF65-F5344CB8AC3E}">
        <p14:creationId xmlns:p14="http://schemas.microsoft.com/office/powerpoint/2010/main" val="304137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e the source image">
            <a:extLst>
              <a:ext uri="{FF2B5EF4-FFF2-40B4-BE49-F238E27FC236}">
                <a16:creationId xmlns:a16="http://schemas.microsoft.com/office/drawing/2014/main" id="{AE89DBD8-EC09-44DE-A874-B7E1B20003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84CEBA-5CA3-4512-A843-27891A01EA03}"/>
              </a:ext>
            </a:extLst>
          </p:cNvPr>
          <p:cNvSpPr txBox="1"/>
          <p:nvPr/>
        </p:nvSpPr>
        <p:spPr>
          <a:xfrm>
            <a:off x="2719125" y="2548389"/>
            <a:ext cx="7192652" cy="584775"/>
          </a:xfrm>
          <a:prstGeom prst="rect">
            <a:avLst/>
          </a:prstGeom>
          <a:noFill/>
        </p:spPr>
        <p:txBody>
          <a:bodyPr wrap="square" rtlCol="0">
            <a:spAutoFit/>
          </a:bodyPr>
          <a:lstStyle/>
          <a:p>
            <a:pPr algn="ctr"/>
            <a:r>
              <a:rPr lang="en-GB" sz="3200" dirty="0">
                <a:latin typeface="Tahoma" panose="020B0604030504040204" pitchFamily="34" charset="0"/>
                <a:ea typeface="Tahoma" panose="020B0604030504040204" pitchFamily="34" charset="0"/>
                <a:cs typeface="Tahoma" panose="020B0604030504040204" pitchFamily="34" charset="0"/>
              </a:rPr>
              <a:t>Worship 4: Jesus at 12 years old</a:t>
            </a:r>
          </a:p>
        </p:txBody>
      </p:sp>
    </p:spTree>
    <p:extLst>
      <p:ext uri="{BB962C8B-B14F-4D97-AF65-F5344CB8AC3E}">
        <p14:creationId xmlns:p14="http://schemas.microsoft.com/office/powerpoint/2010/main" val="8356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7E60B1-6345-493C-8439-A838B0F3D2DC}"/>
              </a:ext>
            </a:extLst>
          </p:cNvPr>
          <p:cNvSpPr txBox="1"/>
          <p:nvPr/>
        </p:nvSpPr>
        <p:spPr>
          <a:xfrm>
            <a:off x="701507" y="1285810"/>
            <a:ext cx="8939643"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The parables, </a:t>
            </a:r>
            <a:r>
              <a:rPr lang="en-US" dirty="0">
                <a:solidFill>
                  <a:srgbClr val="333333"/>
                </a:solidFill>
                <a:latin typeface="Tahoma" panose="020B0604030504040204" pitchFamily="34" charset="0"/>
                <a:ea typeface="Tahoma" panose="020B0604030504040204" pitchFamily="34" charset="0"/>
                <a:cs typeface="Tahoma" panose="020B0604030504040204" pitchFamily="34" charset="0"/>
              </a:rPr>
              <a:t>miracles and teachings of Jesus with which we are so familiar took place in a period of only </a:t>
            </a:r>
            <a:r>
              <a:rPr lang="en-US"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3½ years.</a:t>
            </a:r>
          </a:p>
          <a:p>
            <a:endParaRPr lang="en-US" dirty="0">
              <a:solidFill>
                <a:srgbClr val="333333"/>
              </a:solidFill>
              <a:latin typeface="Tahoma" panose="020B0604030504040204" pitchFamily="34" charset="0"/>
              <a:ea typeface="Tahoma" panose="020B0604030504040204" pitchFamily="34" charset="0"/>
              <a:cs typeface="Tahoma" panose="020B0604030504040204" pitchFamily="34" charset="0"/>
            </a:endParaRPr>
          </a:p>
          <a:p>
            <a:r>
              <a:rPr lang="en-US" dirty="0">
                <a:solidFill>
                  <a:srgbClr val="333333"/>
                </a:solidFill>
                <a:latin typeface="Tahoma" panose="020B0604030504040204" pitchFamily="34" charset="0"/>
                <a:ea typeface="Tahoma" panose="020B0604030504040204" pitchFamily="34" charset="0"/>
                <a:cs typeface="Tahoma" panose="020B0604030504040204" pitchFamily="34" charset="0"/>
              </a:rPr>
              <a:t>The Bible says: </a:t>
            </a:r>
            <a:r>
              <a:rPr lang="en-GB" b="0" i="0" u="none" strike="noStrike" dirty="0">
                <a:solidFill>
                  <a:srgbClr val="333333"/>
                </a:solidFill>
                <a:effectLst/>
                <a:latin typeface="Tahoma" panose="020B0604030504040204" pitchFamily="34" charset="0"/>
                <a:ea typeface="Tahoma" panose="020B0604030504040204" pitchFamily="34" charset="0"/>
                <a:cs typeface="Tahoma" panose="020B0604030504040204" pitchFamily="34" charset="0"/>
              </a:rPr>
              <a:t>‘Jesus did many other things as well. If every one of them were written down, I suppose that even the whole world would not have room for the books that would be written.’ </a:t>
            </a:r>
            <a:r>
              <a:rPr lang="en-US" b="0" i="0" u="none" strike="noStrike" dirty="0">
                <a:solidFill>
                  <a:srgbClr val="333333"/>
                </a:solidFill>
                <a:effectLst/>
                <a:latin typeface="Tahoma" panose="020B0604030504040204" pitchFamily="34" charset="0"/>
                <a:ea typeface="Tahoma" panose="020B0604030504040204" pitchFamily="34" charset="0"/>
                <a:cs typeface="Tahoma" panose="020B0604030504040204" pitchFamily="34" charset="0"/>
              </a:rPr>
              <a:t>John 21:25</a:t>
            </a:r>
            <a:r>
              <a:rPr lang="en-US"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endParaRPr lang="en-US" dirty="0">
              <a:solidFill>
                <a:srgbClr val="333333"/>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333333"/>
              </a:solidFill>
              <a:latin typeface="Tahoma" panose="020B0604030504040204" pitchFamily="34" charset="0"/>
              <a:ea typeface="Tahoma" panose="020B0604030504040204" pitchFamily="34" charset="0"/>
              <a:cs typeface="Tahoma" panose="020B0604030504040204" pitchFamily="34" charset="0"/>
            </a:endParaRPr>
          </a:p>
          <a:p>
            <a:r>
              <a:rPr lang="en-US" dirty="0">
                <a:solidFill>
                  <a:srgbClr val="333333"/>
                </a:solidFill>
                <a:latin typeface="Tahoma" panose="020B0604030504040204" pitchFamily="34" charset="0"/>
                <a:ea typeface="Tahoma" panose="020B0604030504040204" pitchFamily="34" charset="0"/>
                <a:cs typeface="Tahoma" panose="020B0604030504040204" pitchFamily="34" charset="0"/>
              </a:rPr>
              <a:t>The gospel of John tells </a:t>
            </a:r>
            <a:r>
              <a:rPr lang="en-US"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us that there were many remarkable incidents in the life of Jesus but not all of them are recorded. Some of them we are more familiar with than others.  This resource looks at what is known about Jesus as a child.</a:t>
            </a:r>
          </a:p>
          <a:p>
            <a:endParaRPr lang="en-US" dirty="0">
              <a:solidFill>
                <a:srgbClr val="333333"/>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4BF631CD-D4F9-408D-B831-749ED8D88F72}"/>
              </a:ext>
            </a:extLst>
          </p:cNvPr>
          <p:cNvSpPr txBox="1"/>
          <p:nvPr/>
        </p:nvSpPr>
        <p:spPr>
          <a:xfrm>
            <a:off x="763565" y="248602"/>
            <a:ext cx="3488839"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4000" b="1" i="0" u="none" strike="noStrike" dirty="0">
                <a:solidFill>
                  <a:srgbClr val="333333"/>
                </a:solidFill>
                <a:effectLst/>
                <a:latin typeface="Tahoma" panose="020B0604030504040204" pitchFamily="34" charset="0"/>
                <a:ea typeface="Tahoma" panose="020B0604030504040204" pitchFamily="34" charset="0"/>
                <a:cs typeface="Tahoma" panose="020B0604030504040204" pitchFamily="34" charset="0"/>
              </a:rPr>
              <a:t>Introduction</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2C84C47F-5A1F-4BC1-97B1-0A24BE615B98}"/>
              </a:ext>
            </a:extLst>
          </p:cNvPr>
          <p:cNvPicPr>
            <a:picLocks noChangeAspect="1"/>
          </p:cNvPicPr>
          <p:nvPr/>
        </p:nvPicPr>
        <p:blipFill>
          <a:blip r:embed="rId2"/>
          <a:stretch>
            <a:fillRect/>
          </a:stretch>
        </p:blipFill>
        <p:spPr>
          <a:xfrm>
            <a:off x="6096000" y="4717699"/>
            <a:ext cx="5341637" cy="2062730"/>
          </a:xfrm>
          <a:prstGeom prst="rect">
            <a:avLst/>
          </a:prstGeom>
        </p:spPr>
      </p:pic>
    </p:spTree>
    <p:extLst>
      <p:ext uri="{BB962C8B-B14F-4D97-AF65-F5344CB8AC3E}">
        <p14:creationId xmlns:p14="http://schemas.microsoft.com/office/powerpoint/2010/main" val="366391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d man lost in the maze stock illustration. Illustration of person -  60918941">
            <a:extLst>
              <a:ext uri="{FF2B5EF4-FFF2-40B4-BE49-F238E27FC236}">
                <a16:creationId xmlns:a16="http://schemas.microsoft.com/office/drawing/2014/main" id="{E9C42794-3BD2-632B-E5EF-AB450CEF1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00050"/>
            <a:ext cx="7620000" cy="6057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620255D-8A30-96BC-AE15-BD5B1F29162D}"/>
              </a:ext>
            </a:extLst>
          </p:cNvPr>
          <p:cNvSpPr txBox="1"/>
          <p:nvPr/>
        </p:nvSpPr>
        <p:spPr>
          <a:xfrm>
            <a:off x="878541" y="609601"/>
            <a:ext cx="64008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Tahoma" panose="020B0604030504040204" pitchFamily="34" charset="0"/>
                <a:ea typeface="Tahoma" panose="020B0604030504040204" pitchFamily="34" charset="0"/>
                <a:cs typeface="Tahoma" panose="020B0604030504040204" pitchFamily="34" charset="0"/>
              </a:rPr>
              <a:t>Have you ever lost anything important?</a:t>
            </a:r>
          </a:p>
        </p:txBody>
      </p:sp>
      <p:sp>
        <p:nvSpPr>
          <p:cNvPr id="3" name="TextBox 2">
            <a:extLst>
              <a:ext uri="{FF2B5EF4-FFF2-40B4-BE49-F238E27FC236}">
                <a16:creationId xmlns:a16="http://schemas.microsoft.com/office/drawing/2014/main" id="{B405BF57-9373-D8E5-CE48-8961C8D59F1C}"/>
              </a:ext>
            </a:extLst>
          </p:cNvPr>
          <p:cNvSpPr txBox="1"/>
          <p:nvPr/>
        </p:nvSpPr>
        <p:spPr>
          <a:xfrm>
            <a:off x="4643716" y="2736793"/>
            <a:ext cx="706418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Tahoma" panose="020B0604030504040204" pitchFamily="34" charset="0"/>
                <a:ea typeface="Tahoma" panose="020B0604030504040204" pitchFamily="34" charset="0"/>
                <a:cs typeface="Tahoma" panose="020B0604030504040204" pitchFamily="34" charset="0"/>
              </a:rPr>
              <a:t>Have you ever been lost? What happened? How did you feel?</a:t>
            </a:r>
          </a:p>
        </p:txBody>
      </p:sp>
    </p:spTree>
    <p:extLst>
      <p:ext uri="{BB962C8B-B14F-4D97-AF65-F5344CB8AC3E}">
        <p14:creationId xmlns:p14="http://schemas.microsoft.com/office/powerpoint/2010/main" val="344619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15E63-DB68-45E1-9B2E-AC2D713C084C}"/>
              </a:ext>
            </a:extLst>
          </p:cNvPr>
          <p:cNvSpPr txBox="1"/>
          <p:nvPr/>
        </p:nvSpPr>
        <p:spPr>
          <a:xfrm>
            <a:off x="887506" y="5068958"/>
            <a:ext cx="4320988" cy="991183"/>
          </a:xfrm>
          <a:prstGeom prst="rect">
            <a:avLst/>
          </a:prstGeom>
          <a:noFill/>
        </p:spPr>
        <p:txBody>
          <a:bodyPr wrap="square">
            <a:spAutoFit/>
          </a:bodyPr>
          <a:lstStyle/>
          <a:p>
            <a:r>
              <a:rPr lang="en-GB" sz="2800" b="1" dirty="0">
                <a:latin typeface="Tahoma" panose="020B0604030504040204" pitchFamily="34" charset="0"/>
                <a:ea typeface="Tahoma" panose="020B0604030504040204" pitchFamily="34" charset="0"/>
                <a:cs typeface="Tahoma" panose="020B0604030504040204" pitchFamily="34" charset="0"/>
                <a:hlinkClick r:id="rId3"/>
              </a:rPr>
              <a:t>click here</a:t>
            </a:r>
            <a:endParaRPr lang="en-GB" sz="2800" b="1" dirty="0">
              <a:latin typeface="Tahoma" panose="020B0604030504040204" pitchFamily="34" charset="0"/>
              <a:ea typeface="Tahoma" panose="020B0604030504040204" pitchFamily="34" charset="0"/>
              <a:cs typeface="Tahoma" panose="020B0604030504040204" pitchFamily="34" charset="0"/>
            </a:endParaRPr>
          </a:p>
          <a:p>
            <a:endParaRPr lang="en-GB" sz="28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F224C68E-8BA3-C14B-D78E-B545B5237F9F}"/>
              </a:ext>
            </a:extLst>
          </p:cNvPr>
          <p:cNvPicPr>
            <a:picLocks noChangeAspect="1"/>
          </p:cNvPicPr>
          <p:nvPr/>
        </p:nvPicPr>
        <p:blipFill>
          <a:blip r:embed="rId4"/>
          <a:stretch>
            <a:fillRect/>
          </a:stretch>
        </p:blipFill>
        <p:spPr>
          <a:xfrm>
            <a:off x="4023194" y="3035572"/>
            <a:ext cx="7505419" cy="3512388"/>
          </a:xfrm>
          <a:prstGeom prst="rect">
            <a:avLst/>
          </a:prstGeom>
        </p:spPr>
      </p:pic>
      <p:sp>
        <p:nvSpPr>
          <p:cNvPr id="5" name="TextBox 4">
            <a:extLst>
              <a:ext uri="{FF2B5EF4-FFF2-40B4-BE49-F238E27FC236}">
                <a16:creationId xmlns:a16="http://schemas.microsoft.com/office/drawing/2014/main" id="{E0E88DBB-7B93-84BB-AE19-88C4762F8717}"/>
              </a:ext>
            </a:extLst>
          </p:cNvPr>
          <p:cNvSpPr txBox="1"/>
          <p:nvPr/>
        </p:nvSpPr>
        <p:spPr>
          <a:xfrm>
            <a:off x="707343" y="310040"/>
            <a:ext cx="5567951"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4000" b="1" dirty="0">
                <a:solidFill>
                  <a:srgbClr val="333333"/>
                </a:solidFill>
                <a:latin typeface="Tahoma" panose="020B0604030504040204" pitchFamily="34" charset="0"/>
                <a:ea typeface="Tahoma" panose="020B0604030504040204" pitchFamily="34" charset="0"/>
                <a:cs typeface="Tahoma" panose="020B0604030504040204" pitchFamily="34" charset="0"/>
              </a:rPr>
              <a:t>Jesus in the temple</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A904A37D-99BB-6DA7-1E4C-B58930349604}"/>
              </a:ext>
            </a:extLst>
          </p:cNvPr>
          <p:cNvSpPr txBox="1"/>
          <p:nvPr/>
        </p:nvSpPr>
        <p:spPr>
          <a:xfrm>
            <a:off x="707343" y="1311988"/>
            <a:ext cx="9818311"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Tahoma" panose="020B0604030504040204" pitchFamily="34" charset="0"/>
                <a:ea typeface="Tahoma" panose="020B0604030504040204" pitchFamily="34" charset="0"/>
                <a:cs typeface="Tahoma" panose="020B0604030504040204" pitchFamily="34" charset="0"/>
              </a:rPr>
              <a:t>Jesus was lost by his parents once. Where do you think they found him?  What do you think he got up to while he was on how own? Let’s find out what happened.</a:t>
            </a:r>
          </a:p>
        </p:txBody>
      </p:sp>
    </p:spTree>
    <p:extLst>
      <p:ext uri="{BB962C8B-B14F-4D97-AF65-F5344CB8AC3E}">
        <p14:creationId xmlns:p14="http://schemas.microsoft.com/office/powerpoint/2010/main" val="94105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DFEEDF-12BE-FE3D-B5C4-AFFE854E1346}"/>
              </a:ext>
            </a:extLst>
          </p:cNvPr>
          <p:cNvPicPr>
            <a:picLocks noChangeAspect="1"/>
          </p:cNvPicPr>
          <p:nvPr/>
        </p:nvPicPr>
        <p:blipFill>
          <a:blip r:embed="rId3"/>
          <a:stretch>
            <a:fillRect/>
          </a:stretch>
        </p:blipFill>
        <p:spPr>
          <a:xfrm>
            <a:off x="668991" y="3554785"/>
            <a:ext cx="3257550" cy="2581275"/>
          </a:xfrm>
          <a:prstGeom prst="rect">
            <a:avLst/>
          </a:prstGeom>
        </p:spPr>
      </p:pic>
      <p:sp>
        <p:nvSpPr>
          <p:cNvPr id="6" name="TextBox 5">
            <a:extLst>
              <a:ext uri="{FF2B5EF4-FFF2-40B4-BE49-F238E27FC236}">
                <a16:creationId xmlns:a16="http://schemas.microsoft.com/office/drawing/2014/main" id="{6B5CD24B-7FF9-5919-FFD3-19F86081F3B2}"/>
              </a:ext>
            </a:extLst>
          </p:cNvPr>
          <p:cNvSpPr txBox="1"/>
          <p:nvPr/>
        </p:nvSpPr>
        <p:spPr>
          <a:xfrm>
            <a:off x="833718" y="331694"/>
            <a:ext cx="4338918" cy="584775"/>
          </a:xfrm>
          <a:prstGeom prst="rect">
            <a:avLst/>
          </a:prstGeom>
          <a:noFill/>
        </p:spPr>
        <p:txBody>
          <a:bodyPr wrap="square" rtlCol="0">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I wonder…</a:t>
            </a:r>
          </a:p>
        </p:txBody>
      </p:sp>
      <p:sp>
        <p:nvSpPr>
          <p:cNvPr id="7" name="TextBox 6">
            <a:extLst>
              <a:ext uri="{FF2B5EF4-FFF2-40B4-BE49-F238E27FC236}">
                <a16:creationId xmlns:a16="http://schemas.microsoft.com/office/drawing/2014/main" id="{BFC1BB18-39FB-C9B2-694C-ECEAB6B7716F}"/>
              </a:ext>
            </a:extLst>
          </p:cNvPr>
          <p:cNvSpPr txBox="1"/>
          <p:nvPr/>
        </p:nvSpPr>
        <p:spPr>
          <a:xfrm>
            <a:off x="1015813" y="1000240"/>
            <a:ext cx="3520676"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dirty="0">
                <a:latin typeface="Tahoma" panose="020B0604030504040204" pitchFamily="34" charset="0"/>
                <a:ea typeface="Tahoma" panose="020B0604030504040204" pitchFamily="34" charset="0"/>
                <a:cs typeface="Tahoma" panose="020B0604030504040204" pitchFamily="34" charset="0"/>
              </a:rPr>
              <a:t>Why did it take so long for his parents to notice Jesus was missing?</a:t>
            </a:r>
          </a:p>
        </p:txBody>
      </p:sp>
      <p:sp>
        <p:nvSpPr>
          <p:cNvPr id="10" name="TextBox 9">
            <a:extLst>
              <a:ext uri="{FF2B5EF4-FFF2-40B4-BE49-F238E27FC236}">
                <a16:creationId xmlns:a16="http://schemas.microsoft.com/office/drawing/2014/main" id="{B30D1DD7-29C8-E0F1-0518-BBBE668D5B13}"/>
              </a:ext>
            </a:extLst>
          </p:cNvPr>
          <p:cNvSpPr txBox="1"/>
          <p:nvPr/>
        </p:nvSpPr>
        <p:spPr>
          <a:xfrm>
            <a:off x="4883311" y="1214382"/>
            <a:ext cx="6707003"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a:latin typeface="Tahoma" panose="020B0604030504040204" pitchFamily="34" charset="0"/>
                <a:ea typeface="Tahoma" panose="020B0604030504040204" pitchFamily="34" charset="0"/>
                <a:cs typeface="Tahoma" panose="020B0604030504040204" pitchFamily="34" charset="0"/>
              </a:rPr>
              <a:t>Jesus must have been a very sensible child. His parents probably thought he was with other family members travelling back and trusted him to behave well. </a:t>
            </a:r>
          </a:p>
        </p:txBody>
      </p:sp>
      <p:sp>
        <p:nvSpPr>
          <p:cNvPr id="8" name="TextBox 7">
            <a:extLst>
              <a:ext uri="{FF2B5EF4-FFF2-40B4-BE49-F238E27FC236}">
                <a16:creationId xmlns:a16="http://schemas.microsoft.com/office/drawing/2014/main" id="{5B9767EB-2B7B-B083-9B92-507EE42DEFB8}"/>
              </a:ext>
            </a:extLst>
          </p:cNvPr>
          <p:cNvSpPr txBox="1"/>
          <p:nvPr/>
        </p:nvSpPr>
        <p:spPr>
          <a:xfrm>
            <a:off x="4796115" y="3827736"/>
            <a:ext cx="6707003"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Jesus said he was in his father’s house. He knew that God was his father and the temple was his special house where he could learn more about him. He was growing up and part of growing up is asking questions about who we are and where we belong.</a:t>
            </a:r>
          </a:p>
        </p:txBody>
      </p:sp>
    </p:spTree>
    <p:extLst>
      <p:ext uri="{BB962C8B-B14F-4D97-AF65-F5344CB8AC3E}">
        <p14:creationId xmlns:p14="http://schemas.microsoft.com/office/powerpoint/2010/main" val="139617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111F54-3E47-18B9-EA1E-FC4876A54F06}"/>
              </a:ext>
            </a:extLst>
          </p:cNvPr>
          <p:cNvPicPr>
            <a:picLocks noChangeAspect="1"/>
          </p:cNvPicPr>
          <p:nvPr/>
        </p:nvPicPr>
        <p:blipFill>
          <a:blip r:embed="rId3"/>
          <a:stretch>
            <a:fillRect/>
          </a:stretch>
        </p:blipFill>
        <p:spPr>
          <a:xfrm>
            <a:off x="152260" y="2848649"/>
            <a:ext cx="4057650" cy="3533775"/>
          </a:xfrm>
          <a:prstGeom prst="rect">
            <a:avLst/>
          </a:prstGeom>
        </p:spPr>
      </p:pic>
      <p:sp>
        <p:nvSpPr>
          <p:cNvPr id="2" name="TextBox 1">
            <a:extLst>
              <a:ext uri="{FF2B5EF4-FFF2-40B4-BE49-F238E27FC236}">
                <a16:creationId xmlns:a16="http://schemas.microsoft.com/office/drawing/2014/main" id="{8DD157B2-F065-4E43-B184-DB466B098DB9}"/>
              </a:ext>
            </a:extLst>
          </p:cNvPr>
          <p:cNvSpPr txBox="1"/>
          <p:nvPr/>
        </p:nvSpPr>
        <p:spPr>
          <a:xfrm>
            <a:off x="1917578" y="150947"/>
            <a:ext cx="781235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4000" b="1" dirty="0">
                <a:solidFill>
                  <a:srgbClr val="333333"/>
                </a:solidFill>
                <a:latin typeface="Tahoma" panose="020B0604030504040204" pitchFamily="34" charset="0"/>
                <a:ea typeface="Tahoma" panose="020B0604030504040204" pitchFamily="34" charset="0"/>
                <a:cs typeface="Tahoma" panose="020B0604030504040204" pitchFamily="34" charset="0"/>
              </a:rPr>
              <a:t>Time to think </a:t>
            </a:r>
            <a:r>
              <a:rPr lang="en-US" sz="4000" b="1" u="sng" dirty="0">
                <a:solidFill>
                  <a:srgbClr val="333333"/>
                </a:solidFill>
                <a:latin typeface="Tahoma" panose="020B0604030504040204" pitchFamily="34" charset="0"/>
                <a:ea typeface="Tahoma" panose="020B0604030504040204" pitchFamily="34" charset="0"/>
                <a:cs typeface="Tahoma" panose="020B0604030504040204" pitchFamily="34" charset="0"/>
              </a:rPr>
              <a:t>or</a:t>
            </a:r>
            <a:r>
              <a:rPr lang="en-US" sz="4000" b="1" dirty="0">
                <a:solidFill>
                  <a:srgbClr val="333333"/>
                </a:solidFill>
                <a:latin typeface="Tahoma" panose="020B0604030504040204" pitchFamily="34" charset="0"/>
                <a:ea typeface="Tahoma" panose="020B0604030504040204" pitchFamily="34" charset="0"/>
                <a:cs typeface="Tahoma" panose="020B0604030504040204" pitchFamily="34" charset="0"/>
              </a:rPr>
              <a:t> time to pray</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33AA64CA-0D7A-4E8A-9452-70C2DDE1D95D}"/>
              </a:ext>
            </a:extLst>
          </p:cNvPr>
          <p:cNvSpPr txBox="1"/>
          <p:nvPr/>
        </p:nvSpPr>
        <p:spPr>
          <a:xfrm>
            <a:off x="3630966" y="1104127"/>
            <a:ext cx="8061295" cy="30224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600"/>
              </a:spcBef>
              <a:spcAft>
                <a:spcPts val="1000"/>
              </a:spcAft>
            </a:pPr>
            <a:r>
              <a:rPr lang="en-GB"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Thought for all: </a:t>
            </a: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Jesus was growing up but at 12 he wasn’t yet ready to start teaching about God and who he really was so he went home with his parents and became a carpenter just like his dad Joseph. This must have </a:t>
            </a: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made his parents really happy. In fact he didn’t start teaching about God for another 18 years.</a:t>
            </a:r>
          </a:p>
          <a:p>
            <a:pPr>
              <a:lnSpc>
                <a:spcPct val="115000"/>
              </a:lnSpc>
              <a:spcBef>
                <a:spcPts val="600"/>
              </a:spcBef>
              <a:spcAft>
                <a:spcPts val="1000"/>
              </a:spcAft>
            </a:pP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In that time he grew up like we all do. He changed physically, became wiser, learnt how to make friends, learnt a profession all while being a part of a busy family and following the rules. But with one important difference. Christians believe Jesus was perfect - both as a child and an adult. He never made a single mistake. Not ever. </a:t>
            </a:r>
          </a:p>
          <a:p>
            <a:pPr>
              <a:lnSpc>
                <a:spcPct val="115000"/>
              </a:lnSpc>
              <a:spcBef>
                <a:spcPts val="600"/>
              </a:spcBef>
              <a:spcAft>
                <a:spcPts val="1000"/>
              </a:spcAft>
            </a:pP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Do you think you could follow all of the rules all of the time and never make a mistake?</a:t>
            </a:r>
            <a:endParaRPr lang="en-GB" sz="1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DE1875D5-60F6-4559-B5E9-3736A1EB5426}"/>
              </a:ext>
            </a:extLst>
          </p:cNvPr>
          <p:cNvSpPr txBox="1"/>
          <p:nvPr/>
        </p:nvSpPr>
        <p:spPr>
          <a:xfrm>
            <a:off x="6818053" y="4554535"/>
            <a:ext cx="3062795"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Reflection for all:</a:t>
            </a: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endPar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Do you think you could follow all the rules all the time and never make a mistake? </a:t>
            </a:r>
            <a:endParaRPr lang="en-GB" sz="1600" dirty="0">
              <a:effectLst/>
              <a:latin typeface="Tahoma" panose="020B0604030504040204" pitchFamily="34" charset="0"/>
              <a:ea typeface="Tahoma" panose="020B0604030504040204" pitchFamily="34" charset="0"/>
              <a:cs typeface="Tahoma" panose="020B0604030504040204" pitchFamily="34" charset="0"/>
            </a:endParaRPr>
          </a:p>
          <a:p>
            <a:endParaRPr lang="en-GB" sz="1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21D8CBA-7AF7-4E66-89FD-85D0403A9E0C}"/>
              </a:ext>
            </a:extLst>
          </p:cNvPr>
          <p:cNvPicPr>
            <a:picLocks noChangeAspect="1"/>
          </p:cNvPicPr>
          <p:nvPr/>
        </p:nvPicPr>
        <p:blipFill>
          <a:blip r:embed="rId4"/>
          <a:stretch>
            <a:fillRect/>
          </a:stretch>
        </p:blipFill>
        <p:spPr>
          <a:xfrm>
            <a:off x="10196099" y="4504844"/>
            <a:ext cx="1762125" cy="1857375"/>
          </a:xfrm>
          <a:prstGeom prst="rect">
            <a:avLst/>
          </a:prstGeom>
        </p:spPr>
      </p:pic>
      <p:sp>
        <p:nvSpPr>
          <p:cNvPr id="10" name="TextBox 9">
            <a:extLst>
              <a:ext uri="{FF2B5EF4-FFF2-40B4-BE49-F238E27FC236}">
                <a16:creationId xmlns:a16="http://schemas.microsoft.com/office/drawing/2014/main" id="{8C4DB89F-A1DE-1AEF-F51A-5A28CE09C896}"/>
              </a:ext>
            </a:extLst>
          </p:cNvPr>
          <p:cNvSpPr txBox="1"/>
          <p:nvPr/>
        </p:nvSpPr>
        <p:spPr>
          <a:xfrm>
            <a:off x="415736" y="2199843"/>
            <a:ext cx="1595902"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b="1"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Invitational prayer:</a:t>
            </a:r>
          </a:p>
        </p:txBody>
      </p:sp>
    </p:spTree>
    <p:extLst>
      <p:ext uri="{BB962C8B-B14F-4D97-AF65-F5344CB8AC3E}">
        <p14:creationId xmlns:p14="http://schemas.microsoft.com/office/powerpoint/2010/main" val="16359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08382-9BD5-32D2-65DA-AC1A0829025B}"/>
              </a:ext>
            </a:extLst>
          </p:cNvPr>
          <p:cNvSpPr txBox="1"/>
          <p:nvPr/>
        </p:nvSpPr>
        <p:spPr>
          <a:xfrm>
            <a:off x="313764" y="3069976"/>
            <a:ext cx="60960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hlinkClick r:id="rId3"/>
              </a:rPr>
              <a:t>(5) You Forgive Me | Maker Fun Factory Music Video | Group Publishing – YouTube</a:t>
            </a:r>
            <a:r>
              <a:rPr lang="en-US" dirty="0"/>
              <a:t> </a:t>
            </a:r>
          </a:p>
          <a:p>
            <a:r>
              <a:rPr lang="en-US" dirty="0">
                <a:latin typeface="Tahoma" panose="020B0604030504040204" pitchFamily="34" charset="0"/>
                <a:ea typeface="Tahoma" panose="020B0604030504040204" pitchFamily="34" charset="0"/>
                <a:cs typeface="Tahoma" panose="020B0604030504040204" pitchFamily="34" charset="0"/>
              </a:rPr>
              <a:t>Listen or join in with the words.</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2623527C-9E35-370D-A0FF-398B896D3D18}"/>
              </a:ext>
            </a:extLst>
          </p:cNvPr>
          <p:cNvSpPr txBox="1"/>
          <p:nvPr/>
        </p:nvSpPr>
        <p:spPr>
          <a:xfrm>
            <a:off x="3347758" y="1076293"/>
            <a:ext cx="1367117"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a:latin typeface="Tahoma" panose="020B0604030504040204" pitchFamily="34" charset="0"/>
                <a:ea typeface="Tahoma" panose="020B0604030504040204" pitchFamily="34" charset="0"/>
                <a:cs typeface="Tahoma" panose="020B0604030504040204" pitchFamily="34" charset="0"/>
              </a:rPr>
              <a:t>Song</a:t>
            </a:r>
          </a:p>
        </p:txBody>
      </p:sp>
      <p:pic>
        <p:nvPicPr>
          <p:cNvPr id="8" name="Picture 7">
            <a:extLst>
              <a:ext uri="{FF2B5EF4-FFF2-40B4-BE49-F238E27FC236}">
                <a16:creationId xmlns:a16="http://schemas.microsoft.com/office/drawing/2014/main" id="{A348E341-0668-00E6-0D24-F71E5DDCB94B}"/>
              </a:ext>
            </a:extLst>
          </p:cNvPr>
          <p:cNvPicPr>
            <a:picLocks noChangeAspect="1"/>
          </p:cNvPicPr>
          <p:nvPr/>
        </p:nvPicPr>
        <p:blipFill>
          <a:blip r:embed="rId4"/>
          <a:stretch>
            <a:fillRect/>
          </a:stretch>
        </p:blipFill>
        <p:spPr>
          <a:xfrm>
            <a:off x="533400" y="354267"/>
            <a:ext cx="2324100" cy="2295525"/>
          </a:xfrm>
          <a:prstGeom prst="rect">
            <a:avLst/>
          </a:prstGeom>
        </p:spPr>
      </p:pic>
      <p:pic>
        <p:nvPicPr>
          <p:cNvPr id="5" name="Picture 4">
            <a:extLst>
              <a:ext uri="{FF2B5EF4-FFF2-40B4-BE49-F238E27FC236}">
                <a16:creationId xmlns:a16="http://schemas.microsoft.com/office/drawing/2014/main" id="{A65B4A53-ACA7-D722-636E-29BC1F501B6C}"/>
              </a:ext>
            </a:extLst>
          </p:cNvPr>
          <p:cNvPicPr>
            <a:picLocks noChangeAspect="1"/>
          </p:cNvPicPr>
          <p:nvPr/>
        </p:nvPicPr>
        <p:blipFill>
          <a:blip r:embed="rId5"/>
          <a:stretch>
            <a:fillRect/>
          </a:stretch>
        </p:blipFill>
        <p:spPr>
          <a:xfrm>
            <a:off x="7016556" y="669073"/>
            <a:ext cx="4448175" cy="5029200"/>
          </a:xfrm>
          <a:prstGeom prst="rect">
            <a:avLst/>
          </a:prstGeom>
        </p:spPr>
      </p:pic>
    </p:spTree>
    <p:extLst>
      <p:ext uri="{BB962C8B-B14F-4D97-AF65-F5344CB8AC3E}">
        <p14:creationId xmlns:p14="http://schemas.microsoft.com/office/powerpoint/2010/main" val="82721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e the source image">
            <a:extLst>
              <a:ext uri="{FF2B5EF4-FFF2-40B4-BE49-F238E27FC236}">
                <a16:creationId xmlns:a16="http://schemas.microsoft.com/office/drawing/2014/main" id="{AE89DBD8-EC09-44DE-A874-B7E1B20003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84CEBA-5CA3-4512-A843-27891A01EA03}"/>
              </a:ext>
            </a:extLst>
          </p:cNvPr>
          <p:cNvSpPr txBox="1"/>
          <p:nvPr/>
        </p:nvSpPr>
        <p:spPr>
          <a:xfrm>
            <a:off x="2719125" y="2548389"/>
            <a:ext cx="7192652" cy="584775"/>
          </a:xfrm>
          <a:prstGeom prst="rect">
            <a:avLst/>
          </a:prstGeom>
          <a:noFill/>
        </p:spPr>
        <p:txBody>
          <a:bodyPr wrap="square" rtlCol="0">
            <a:spAutoFit/>
          </a:bodyPr>
          <a:lstStyle/>
          <a:p>
            <a:pPr algn="ctr"/>
            <a:r>
              <a:rPr lang="en-GB" sz="3200" dirty="0">
                <a:latin typeface="Tahoma" panose="020B0604030504040204" pitchFamily="34" charset="0"/>
                <a:ea typeface="Tahoma" panose="020B0604030504040204" pitchFamily="34" charset="0"/>
                <a:cs typeface="Tahoma" panose="020B0604030504040204" pitchFamily="34" charset="0"/>
              </a:rPr>
              <a:t>Worship 5: Baptism</a:t>
            </a:r>
          </a:p>
        </p:txBody>
      </p:sp>
    </p:spTree>
    <p:extLst>
      <p:ext uri="{BB962C8B-B14F-4D97-AF65-F5344CB8AC3E}">
        <p14:creationId xmlns:p14="http://schemas.microsoft.com/office/powerpoint/2010/main" val="371094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BD78E-FBCF-7919-22DE-010A8D85C519}"/>
              </a:ext>
            </a:extLst>
          </p:cNvPr>
          <p:cNvSpPr txBox="1"/>
          <p:nvPr/>
        </p:nvSpPr>
        <p:spPr>
          <a:xfrm>
            <a:off x="2390267" y="320802"/>
            <a:ext cx="6707003"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a:latin typeface="Tahoma" panose="020B0604030504040204" pitchFamily="34" charset="0"/>
                <a:ea typeface="Tahoma" panose="020B0604030504040204" pitchFamily="34" charset="0"/>
                <a:cs typeface="Tahoma" panose="020B0604030504040204" pitchFamily="34" charset="0"/>
              </a:rPr>
              <a:t>I wonder, have you ever seen a baptism or christening where water is poured over someone’s head as a sign of God’s love?</a:t>
            </a:r>
          </a:p>
        </p:txBody>
      </p:sp>
      <p:pic>
        <p:nvPicPr>
          <p:cNvPr id="5" name="Picture 4">
            <a:extLst>
              <a:ext uri="{FF2B5EF4-FFF2-40B4-BE49-F238E27FC236}">
                <a16:creationId xmlns:a16="http://schemas.microsoft.com/office/drawing/2014/main" id="{773C7595-71A1-3C46-225B-A4AEB7EAFBA5}"/>
              </a:ext>
            </a:extLst>
          </p:cNvPr>
          <p:cNvPicPr>
            <a:picLocks noChangeAspect="1"/>
          </p:cNvPicPr>
          <p:nvPr/>
        </p:nvPicPr>
        <p:blipFill>
          <a:blip r:embed="rId3"/>
          <a:stretch>
            <a:fillRect/>
          </a:stretch>
        </p:blipFill>
        <p:spPr>
          <a:xfrm>
            <a:off x="2860784" y="2426331"/>
            <a:ext cx="6167807" cy="4110867"/>
          </a:xfrm>
          <a:prstGeom prst="rect">
            <a:avLst/>
          </a:prstGeom>
        </p:spPr>
      </p:pic>
    </p:spTree>
    <p:extLst>
      <p:ext uri="{BB962C8B-B14F-4D97-AF65-F5344CB8AC3E}">
        <p14:creationId xmlns:p14="http://schemas.microsoft.com/office/powerpoint/2010/main" val="77900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7002F5-16D6-3EED-8735-178613901366}"/>
              </a:ext>
            </a:extLst>
          </p:cNvPr>
          <p:cNvPicPr>
            <a:picLocks noChangeAspect="1"/>
          </p:cNvPicPr>
          <p:nvPr/>
        </p:nvPicPr>
        <p:blipFill>
          <a:blip r:embed="rId2"/>
          <a:stretch>
            <a:fillRect/>
          </a:stretch>
        </p:blipFill>
        <p:spPr>
          <a:xfrm>
            <a:off x="3913989" y="830197"/>
            <a:ext cx="8172450" cy="5819775"/>
          </a:xfrm>
          <a:prstGeom prst="rect">
            <a:avLst/>
          </a:prstGeom>
        </p:spPr>
      </p:pic>
      <p:sp>
        <p:nvSpPr>
          <p:cNvPr id="6" name="TextBox 5">
            <a:extLst>
              <a:ext uri="{FF2B5EF4-FFF2-40B4-BE49-F238E27FC236}">
                <a16:creationId xmlns:a16="http://schemas.microsoft.com/office/drawing/2014/main" id="{B5A5832B-E366-DF8D-3050-63026B4D5D23}"/>
              </a:ext>
            </a:extLst>
          </p:cNvPr>
          <p:cNvSpPr txBox="1"/>
          <p:nvPr/>
        </p:nvSpPr>
        <p:spPr>
          <a:xfrm>
            <a:off x="105561" y="5535360"/>
            <a:ext cx="11783035"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800" dirty="0">
                <a:latin typeface="Tahoma" panose="020B0604030504040204" pitchFamily="34" charset="0"/>
                <a:ea typeface="Tahoma" panose="020B0604030504040204" pitchFamily="34" charset="0"/>
                <a:cs typeface="Tahoma" panose="020B0604030504040204" pitchFamily="34" charset="0"/>
              </a:rPr>
              <a:t>Jesus was baptised around the age of 30 just before he started teaching about God. At his baptism something special happened…</a:t>
            </a:r>
          </a:p>
        </p:txBody>
      </p:sp>
      <p:sp>
        <p:nvSpPr>
          <p:cNvPr id="7" name="TextBox 6">
            <a:extLst>
              <a:ext uri="{FF2B5EF4-FFF2-40B4-BE49-F238E27FC236}">
                <a16:creationId xmlns:a16="http://schemas.microsoft.com/office/drawing/2014/main" id="{49DC3786-3EED-B78E-3628-8D29CC0B7630}"/>
              </a:ext>
            </a:extLst>
          </p:cNvPr>
          <p:cNvSpPr txBox="1"/>
          <p:nvPr/>
        </p:nvSpPr>
        <p:spPr>
          <a:xfrm>
            <a:off x="1396691" y="1917339"/>
            <a:ext cx="1279601" cy="646331"/>
          </a:xfrm>
          <a:prstGeom prst="rect">
            <a:avLst/>
          </a:prstGeom>
          <a:noFill/>
        </p:spPr>
        <p:txBody>
          <a:bodyPr wrap="square">
            <a:spAutoFit/>
          </a:bodyPr>
          <a:lstStyle/>
          <a:p>
            <a:r>
              <a:rPr lang="en-GB" dirty="0">
                <a:hlinkClick r:id="rId3"/>
              </a:rPr>
              <a:t>watch this</a:t>
            </a:r>
            <a:endParaRPr lang="en-GB" dirty="0"/>
          </a:p>
          <a:p>
            <a:endParaRPr lang="en-GB" dirty="0"/>
          </a:p>
        </p:txBody>
      </p:sp>
      <p:sp>
        <p:nvSpPr>
          <p:cNvPr id="8" name="TextBox 7">
            <a:extLst>
              <a:ext uri="{FF2B5EF4-FFF2-40B4-BE49-F238E27FC236}">
                <a16:creationId xmlns:a16="http://schemas.microsoft.com/office/drawing/2014/main" id="{FA677897-BD14-EB2E-B61E-B48B01F621CE}"/>
              </a:ext>
            </a:extLst>
          </p:cNvPr>
          <p:cNvSpPr txBox="1"/>
          <p:nvPr/>
        </p:nvSpPr>
        <p:spPr>
          <a:xfrm>
            <a:off x="616279" y="306977"/>
            <a:ext cx="860909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When Christians join the church they are baptised. This can happen as an adult or as a child. Maybe you were christened as a baby or know someone who was?</a:t>
            </a:r>
          </a:p>
        </p:txBody>
      </p:sp>
    </p:spTree>
    <p:extLst>
      <p:ext uri="{BB962C8B-B14F-4D97-AF65-F5344CB8AC3E}">
        <p14:creationId xmlns:p14="http://schemas.microsoft.com/office/powerpoint/2010/main" val="72235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D157B2-F065-4E43-B184-DB466B098DB9}"/>
              </a:ext>
            </a:extLst>
          </p:cNvPr>
          <p:cNvSpPr txBox="1"/>
          <p:nvPr/>
        </p:nvSpPr>
        <p:spPr>
          <a:xfrm>
            <a:off x="1917578" y="150947"/>
            <a:ext cx="781235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4000" b="1" dirty="0">
                <a:solidFill>
                  <a:srgbClr val="333333"/>
                </a:solidFill>
                <a:latin typeface="Tahoma" panose="020B0604030504040204" pitchFamily="34" charset="0"/>
                <a:ea typeface="Tahoma" panose="020B0604030504040204" pitchFamily="34" charset="0"/>
                <a:cs typeface="Tahoma" panose="020B0604030504040204" pitchFamily="34" charset="0"/>
              </a:rPr>
              <a:t>Time to think </a:t>
            </a:r>
            <a:r>
              <a:rPr lang="en-US" sz="4000" b="1" u="sng" dirty="0">
                <a:solidFill>
                  <a:srgbClr val="333333"/>
                </a:solidFill>
                <a:latin typeface="Tahoma" panose="020B0604030504040204" pitchFamily="34" charset="0"/>
                <a:ea typeface="Tahoma" panose="020B0604030504040204" pitchFamily="34" charset="0"/>
                <a:cs typeface="Tahoma" panose="020B0604030504040204" pitchFamily="34" charset="0"/>
              </a:rPr>
              <a:t>or</a:t>
            </a:r>
            <a:r>
              <a:rPr lang="en-US" sz="4000" b="1" dirty="0">
                <a:solidFill>
                  <a:srgbClr val="333333"/>
                </a:solidFill>
                <a:latin typeface="Tahoma" panose="020B0604030504040204" pitchFamily="34" charset="0"/>
                <a:ea typeface="Tahoma" panose="020B0604030504040204" pitchFamily="34" charset="0"/>
                <a:cs typeface="Tahoma" panose="020B0604030504040204" pitchFamily="34" charset="0"/>
              </a:rPr>
              <a:t> time to pray</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EF717C08-B81F-47B7-8E3C-BFF8BC6D1B5B}"/>
              </a:ext>
            </a:extLst>
          </p:cNvPr>
          <p:cNvSpPr txBox="1"/>
          <p:nvPr/>
        </p:nvSpPr>
        <p:spPr>
          <a:xfrm>
            <a:off x="362042" y="3903336"/>
            <a:ext cx="6227685" cy="23781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a:lnSpc>
                <a:spcPct val="115000"/>
              </a:lnSpc>
              <a:spcBef>
                <a:spcPts val="600"/>
              </a:spcBef>
              <a:spcAft>
                <a:spcPts val="1000"/>
              </a:spcAft>
            </a:pPr>
            <a:r>
              <a:rPr lang="en-GB" sz="1600" b="1" dirty="0">
                <a:solidFill>
                  <a:srgbClr val="000000"/>
                </a:solidFill>
                <a:latin typeface="Tahoma" panose="020B0604030504040204" pitchFamily="34" charset="0"/>
                <a:ea typeface="Tahoma" panose="020B0604030504040204" pitchFamily="34" charset="0"/>
                <a:cs typeface="Tahoma" panose="020B0604030504040204" pitchFamily="34" charset="0"/>
              </a:rPr>
              <a:t>Invitational prayer</a:t>
            </a:r>
            <a:r>
              <a:rPr lang="en-GB"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pPr marL="457200">
              <a:lnSpc>
                <a:spcPct val="115000"/>
              </a:lnSpc>
              <a:spcBef>
                <a:spcPts val="600"/>
              </a:spcBef>
              <a:spcAft>
                <a:spcPts val="1000"/>
              </a:spcAft>
            </a:pP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Dear God, </a:t>
            </a:r>
          </a:p>
          <a:p>
            <a:pPr marL="457200">
              <a:lnSpc>
                <a:spcPct val="115000"/>
              </a:lnSpc>
              <a:spcBef>
                <a:spcPts val="600"/>
              </a:spcBef>
              <a:spcAft>
                <a:spcPts val="1000"/>
              </a:spcAft>
            </a:pP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Thank you for sending Jesus to be baptised. Thank you t</a:t>
            </a: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hat you looked down on him and saw he was an amazing person. Thank you for thinking that about us too.</a:t>
            </a:r>
            <a:endPar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a:lnSpc>
                <a:spcPct val="115000"/>
              </a:lnSpc>
              <a:spcBef>
                <a:spcPts val="600"/>
              </a:spcBef>
              <a:spcAft>
                <a:spcPts val="1000"/>
              </a:spcAft>
            </a:pP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Amen</a:t>
            </a: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GB" sz="1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33AA64CA-0D7A-4E8A-9452-70C2DDE1D95D}"/>
              </a:ext>
            </a:extLst>
          </p:cNvPr>
          <p:cNvSpPr txBox="1"/>
          <p:nvPr/>
        </p:nvSpPr>
        <p:spPr>
          <a:xfrm>
            <a:off x="535252" y="953207"/>
            <a:ext cx="11157010" cy="10157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600"/>
              </a:spcBef>
              <a:spcAft>
                <a:spcPts val="1000"/>
              </a:spcAft>
            </a:pPr>
            <a:r>
              <a:rPr lang="en-US" dirty="0">
                <a:solidFill>
                  <a:srgbClr val="000000"/>
                </a:solidFill>
                <a:effectLst/>
                <a:latin typeface="Tahoma" panose="020B0604030504040204" pitchFamily="34" charset="0"/>
                <a:ea typeface="Tahoma" panose="020B0604030504040204" pitchFamily="34" charset="0"/>
                <a:cs typeface="Tahoma" panose="020B0604030504040204" pitchFamily="34" charset="0"/>
              </a:rPr>
              <a:t>Christians believe being baptised is like a new beginning and one which brings them closer to God.  They also believe that it doesn’t matter if </a:t>
            </a:r>
            <a:r>
              <a:rPr lang="en-GB" dirty="0">
                <a:solidFill>
                  <a:srgbClr val="000000"/>
                </a:solidFill>
                <a:effectLst/>
                <a:latin typeface="Tahoma" panose="020B0604030504040204" pitchFamily="34" charset="0"/>
                <a:ea typeface="Tahoma" panose="020B0604030504040204" pitchFamily="34" charset="0"/>
                <a:cs typeface="Tahoma" panose="020B0604030504040204" pitchFamily="34" charset="0"/>
              </a:rPr>
              <a:t>you have been baptised or not, God still loves </a:t>
            </a:r>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yo</a:t>
            </a:r>
            <a:r>
              <a:rPr lang="en-GB" dirty="0">
                <a:solidFill>
                  <a:srgbClr val="000000"/>
                </a:solidFill>
                <a:effectLst/>
                <a:latin typeface="Tahoma" panose="020B0604030504040204" pitchFamily="34" charset="0"/>
                <a:ea typeface="Tahoma" panose="020B0604030504040204" pitchFamily="34" charset="0"/>
                <a:cs typeface="Tahoma" panose="020B0604030504040204" pitchFamily="34" charset="0"/>
              </a:rPr>
              <a:t>u. The Bibl</a:t>
            </a:r>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e says ‘</a:t>
            </a:r>
            <a:r>
              <a:rPr lang="en-US" dirty="0">
                <a:solidFill>
                  <a:srgbClr val="000000"/>
                </a:solidFill>
                <a:effectLst/>
                <a:latin typeface="Tahoma" panose="020B0604030504040204" pitchFamily="34" charset="0"/>
                <a:ea typeface="Tahoma" panose="020B0604030504040204" pitchFamily="34" charset="0"/>
                <a:cs typeface="Tahoma" panose="020B0604030504040204" pitchFamily="34" charset="0"/>
              </a:rPr>
              <a:t>You have called us by our name, we belong to you’ (Isaiah 43:1-7).</a:t>
            </a:r>
          </a:p>
        </p:txBody>
      </p:sp>
      <p:sp>
        <p:nvSpPr>
          <p:cNvPr id="12" name="TextBox 11">
            <a:extLst>
              <a:ext uri="{FF2B5EF4-FFF2-40B4-BE49-F238E27FC236}">
                <a16:creationId xmlns:a16="http://schemas.microsoft.com/office/drawing/2014/main" id="{DE1875D5-60F6-4559-B5E9-3736A1EB5426}"/>
              </a:ext>
            </a:extLst>
          </p:cNvPr>
          <p:cNvSpPr txBox="1"/>
          <p:nvPr/>
        </p:nvSpPr>
        <p:spPr>
          <a:xfrm>
            <a:off x="6835806" y="3932234"/>
            <a:ext cx="3062795"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Reflection for all:</a:t>
            </a: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endPar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Who do you belong to? And who belongs to you?</a:t>
            </a: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endPar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endPar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21D8CBA-7AF7-4E66-89FD-85D0403A9E0C}"/>
              </a:ext>
            </a:extLst>
          </p:cNvPr>
          <p:cNvPicPr>
            <a:picLocks noChangeAspect="1"/>
          </p:cNvPicPr>
          <p:nvPr/>
        </p:nvPicPr>
        <p:blipFill>
          <a:blip r:embed="rId3"/>
          <a:stretch>
            <a:fillRect/>
          </a:stretch>
        </p:blipFill>
        <p:spPr>
          <a:xfrm>
            <a:off x="10196099" y="4504844"/>
            <a:ext cx="1762125" cy="1857375"/>
          </a:xfrm>
          <a:prstGeom prst="rect">
            <a:avLst/>
          </a:prstGeom>
        </p:spPr>
      </p:pic>
      <p:sp>
        <p:nvSpPr>
          <p:cNvPr id="10" name="TextBox 9">
            <a:extLst>
              <a:ext uri="{FF2B5EF4-FFF2-40B4-BE49-F238E27FC236}">
                <a16:creationId xmlns:a16="http://schemas.microsoft.com/office/drawing/2014/main" id="{FC54AF4B-4BFE-EA68-BE9D-D9A7398AC6D1}"/>
              </a:ext>
            </a:extLst>
          </p:cNvPr>
          <p:cNvSpPr txBox="1"/>
          <p:nvPr/>
        </p:nvSpPr>
        <p:spPr>
          <a:xfrm>
            <a:off x="426875" y="2077501"/>
            <a:ext cx="11265387"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i="1" dirty="0">
                <a:latin typeface="Tahoma" panose="020B0604030504040204" pitchFamily="34" charset="0"/>
                <a:ea typeface="Tahoma" panose="020B0604030504040204" pitchFamily="34" charset="0"/>
                <a:cs typeface="Tahoma" panose="020B0604030504040204" pitchFamily="34" charset="0"/>
              </a:rPr>
              <a:t>The Lord says, I created you, I formed you, do not fear, for I have saved you; I have called you by your name, you are mine. When you pass through rivers, I will be with you and I will keep you safe. When you walk through fire, I will not let you be burned. For I am your God, the Holy One. You are precious in my sight and I love you. Do not be afraid, I am always with you.</a:t>
            </a:r>
          </a:p>
          <a:p>
            <a:r>
              <a:rPr lang="en-US" i="1" dirty="0">
                <a:latin typeface="Tahoma" panose="020B0604030504040204" pitchFamily="34" charset="0"/>
                <a:ea typeface="Tahoma" panose="020B0604030504040204" pitchFamily="34" charset="0"/>
                <a:cs typeface="Tahoma" panose="020B0604030504040204" pitchFamily="34" charset="0"/>
              </a:rPr>
              <a:t>Isaiah 43:1-7 </a:t>
            </a:r>
          </a:p>
        </p:txBody>
      </p:sp>
    </p:spTree>
    <p:extLst>
      <p:ext uri="{BB962C8B-B14F-4D97-AF65-F5344CB8AC3E}">
        <p14:creationId xmlns:p14="http://schemas.microsoft.com/office/powerpoint/2010/main" val="121016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08382-9BD5-32D2-65DA-AC1A0829025B}"/>
              </a:ext>
            </a:extLst>
          </p:cNvPr>
          <p:cNvSpPr txBox="1"/>
          <p:nvPr/>
        </p:nvSpPr>
        <p:spPr>
          <a:xfrm>
            <a:off x="313764" y="3069976"/>
            <a:ext cx="60960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hlinkClick r:id="rId3"/>
              </a:rPr>
              <a:t>(5) THE BLESSING [KIDS] - featuring kids from different nations - YouTube</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2623527C-9E35-370D-A0FF-398B896D3D18}"/>
              </a:ext>
            </a:extLst>
          </p:cNvPr>
          <p:cNvSpPr txBox="1"/>
          <p:nvPr/>
        </p:nvSpPr>
        <p:spPr>
          <a:xfrm>
            <a:off x="3347758" y="1076293"/>
            <a:ext cx="1367117"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a:latin typeface="Tahoma" panose="020B0604030504040204" pitchFamily="34" charset="0"/>
                <a:ea typeface="Tahoma" panose="020B0604030504040204" pitchFamily="34" charset="0"/>
                <a:cs typeface="Tahoma" panose="020B0604030504040204" pitchFamily="34" charset="0"/>
              </a:rPr>
              <a:t>Song</a:t>
            </a:r>
          </a:p>
        </p:txBody>
      </p:sp>
      <p:pic>
        <p:nvPicPr>
          <p:cNvPr id="8" name="Picture 7">
            <a:extLst>
              <a:ext uri="{FF2B5EF4-FFF2-40B4-BE49-F238E27FC236}">
                <a16:creationId xmlns:a16="http://schemas.microsoft.com/office/drawing/2014/main" id="{A348E341-0668-00E6-0D24-F71E5DDCB94B}"/>
              </a:ext>
            </a:extLst>
          </p:cNvPr>
          <p:cNvPicPr>
            <a:picLocks noChangeAspect="1"/>
          </p:cNvPicPr>
          <p:nvPr/>
        </p:nvPicPr>
        <p:blipFill>
          <a:blip r:embed="rId4"/>
          <a:stretch>
            <a:fillRect/>
          </a:stretch>
        </p:blipFill>
        <p:spPr>
          <a:xfrm>
            <a:off x="533400" y="354267"/>
            <a:ext cx="2324100" cy="2295525"/>
          </a:xfrm>
          <a:prstGeom prst="rect">
            <a:avLst/>
          </a:prstGeom>
        </p:spPr>
      </p:pic>
      <p:pic>
        <p:nvPicPr>
          <p:cNvPr id="5" name="Picture 4">
            <a:extLst>
              <a:ext uri="{FF2B5EF4-FFF2-40B4-BE49-F238E27FC236}">
                <a16:creationId xmlns:a16="http://schemas.microsoft.com/office/drawing/2014/main" id="{4E1A22BB-7CBE-EE4B-CC3F-00C12056049B}"/>
              </a:ext>
            </a:extLst>
          </p:cNvPr>
          <p:cNvPicPr>
            <a:picLocks noChangeAspect="1"/>
          </p:cNvPicPr>
          <p:nvPr/>
        </p:nvPicPr>
        <p:blipFill>
          <a:blip r:embed="rId5"/>
          <a:stretch>
            <a:fillRect/>
          </a:stretch>
        </p:blipFill>
        <p:spPr>
          <a:xfrm>
            <a:off x="7477127" y="-35859"/>
            <a:ext cx="3469532" cy="6858000"/>
          </a:xfrm>
          <a:prstGeom prst="rect">
            <a:avLst/>
          </a:prstGeom>
        </p:spPr>
      </p:pic>
    </p:spTree>
    <p:extLst>
      <p:ext uri="{BB962C8B-B14F-4D97-AF65-F5344CB8AC3E}">
        <p14:creationId xmlns:p14="http://schemas.microsoft.com/office/powerpoint/2010/main" val="326892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e the source image">
            <a:extLst>
              <a:ext uri="{FF2B5EF4-FFF2-40B4-BE49-F238E27FC236}">
                <a16:creationId xmlns:a16="http://schemas.microsoft.com/office/drawing/2014/main" id="{AE89DBD8-EC09-44DE-A874-B7E1B20003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84CEBA-5CA3-4512-A843-27891A01EA03}"/>
              </a:ext>
            </a:extLst>
          </p:cNvPr>
          <p:cNvSpPr txBox="1"/>
          <p:nvPr/>
        </p:nvSpPr>
        <p:spPr>
          <a:xfrm>
            <a:off x="2647408" y="2844225"/>
            <a:ext cx="7890386" cy="584775"/>
          </a:xfrm>
          <a:prstGeom prst="rect">
            <a:avLst/>
          </a:prstGeom>
          <a:noFill/>
        </p:spPr>
        <p:txBody>
          <a:bodyPr wrap="square" rtlCol="0">
            <a:spAutoFit/>
          </a:bodyPr>
          <a:lstStyle/>
          <a:p>
            <a:pPr algn="ctr"/>
            <a:r>
              <a:rPr lang="en-GB" sz="3200" dirty="0">
                <a:latin typeface="Tahoma" panose="020B0604030504040204" pitchFamily="34" charset="0"/>
                <a:ea typeface="Tahoma" panose="020B0604030504040204" pitchFamily="34" charset="0"/>
                <a:cs typeface="Tahoma" panose="020B0604030504040204" pitchFamily="34" charset="0"/>
              </a:rPr>
              <a:t>Worship 1: Epiphany</a:t>
            </a:r>
          </a:p>
        </p:txBody>
      </p:sp>
    </p:spTree>
    <p:extLst>
      <p:ext uri="{BB962C8B-B14F-4D97-AF65-F5344CB8AC3E}">
        <p14:creationId xmlns:p14="http://schemas.microsoft.com/office/powerpoint/2010/main" val="406879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E0A04B-0ED3-4711-8581-9EDE2A0C11B7}"/>
              </a:ext>
            </a:extLst>
          </p:cNvPr>
          <p:cNvSpPr txBox="1"/>
          <p:nvPr/>
        </p:nvSpPr>
        <p:spPr>
          <a:xfrm>
            <a:off x="619588" y="1917576"/>
            <a:ext cx="4618238" cy="1323439"/>
          </a:xfrm>
          <a:prstGeom prst="rect">
            <a:avLst/>
          </a:prstGeom>
          <a:noFill/>
        </p:spPr>
        <p:txBody>
          <a:bodyPr wrap="square" rtlCol="0">
            <a:spAutoFit/>
          </a:bodyPr>
          <a:lstStyle/>
          <a:p>
            <a:pPr algn="ctr"/>
            <a:r>
              <a:rPr lang="en-GB" sz="4000" dirty="0">
                <a:latin typeface="Tahoma" panose="020B0604030504040204" pitchFamily="34" charset="0"/>
                <a:ea typeface="Tahoma" panose="020B0604030504040204" pitchFamily="34" charset="0"/>
                <a:cs typeface="Tahoma" panose="020B0604030504040204" pitchFamily="34" charset="0"/>
              </a:rPr>
              <a:t>How does it feel to open a gift?</a:t>
            </a:r>
          </a:p>
        </p:txBody>
      </p:sp>
      <p:pic>
        <p:nvPicPr>
          <p:cNvPr id="1028" name="Picture 4" descr="Verdict&amp;#39;s gift guides: Great Christmas gift ideas to help you navigate the  holiday season - Verdict">
            <a:extLst>
              <a:ext uri="{FF2B5EF4-FFF2-40B4-BE49-F238E27FC236}">
                <a16:creationId xmlns:a16="http://schemas.microsoft.com/office/drawing/2014/main" id="{A8634E26-C183-4D54-9204-12CB1375A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0"/>
            <a:ext cx="5791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42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ack Africans in Renaissance Europe: Three Sub-Saharan African Magi - An  African Adoration">
            <a:extLst>
              <a:ext uri="{FF2B5EF4-FFF2-40B4-BE49-F238E27FC236}">
                <a16:creationId xmlns:a16="http://schemas.microsoft.com/office/drawing/2014/main" id="{53DA02A6-276C-45F2-A94B-19C1E27BB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021"/>
            <a:ext cx="6984342" cy="37730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0E95A6-397D-480E-B3DD-5A7AC48C1A28}"/>
              </a:ext>
            </a:extLst>
          </p:cNvPr>
          <p:cNvSpPr txBox="1"/>
          <p:nvPr/>
        </p:nvSpPr>
        <p:spPr>
          <a:xfrm>
            <a:off x="239697" y="4607511"/>
            <a:ext cx="6569476"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4000" dirty="0">
                <a:latin typeface="Tahoma" panose="020B0604030504040204" pitchFamily="34" charset="0"/>
                <a:ea typeface="Tahoma" panose="020B0604030504040204" pitchFamily="34" charset="0"/>
                <a:cs typeface="Tahoma" panose="020B0604030504040204" pitchFamily="34" charset="0"/>
              </a:rPr>
              <a:t>What do you know about this gift story?</a:t>
            </a:r>
          </a:p>
        </p:txBody>
      </p:sp>
      <p:pic>
        <p:nvPicPr>
          <p:cNvPr id="4" name="Picture 3">
            <a:extLst>
              <a:ext uri="{FF2B5EF4-FFF2-40B4-BE49-F238E27FC236}">
                <a16:creationId xmlns:a16="http://schemas.microsoft.com/office/drawing/2014/main" id="{BA2AAA4D-7B02-4047-86D3-8307540730F2}"/>
              </a:ext>
            </a:extLst>
          </p:cNvPr>
          <p:cNvPicPr>
            <a:picLocks noChangeAspect="1"/>
          </p:cNvPicPr>
          <p:nvPr/>
        </p:nvPicPr>
        <p:blipFill>
          <a:blip r:embed="rId3"/>
          <a:stretch>
            <a:fillRect/>
          </a:stretch>
        </p:blipFill>
        <p:spPr>
          <a:xfrm>
            <a:off x="7049278" y="71021"/>
            <a:ext cx="5080578" cy="6583902"/>
          </a:xfrm>
          <a:prstGeom prst="rect">
            <a:avLst/>
          </a:prstGeom>
        </p:spPr>
      </p:pic>
    </p:spTree>
    <p:extLst>
      <p:ext uri="{BB962C8B-B14F-4D97-AF65-F5344CB8AC3E}">
        <p14:creationId xmlns:p14="http://schemas.microsoft.com/office/powerpoint/2010/main" val="30514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5EE26-C60A-436F-AC11-73F8C77319EA}"/>
              </a:ext>
            </a:extLst>
          </p:cNvPr>
          <p:cNvPicPr>
            <a:picLocks noChangeAspect="1"/>
          </p:cNvPicPr>
          <p:nvPr/>
        </p:nvPicPr>
        <p:blipFill>
          <a:blip r:embed="rId2"/>
          <a:stretch>
            <a:fillRect/>
          </a:stretch>
        </p:blipFill>
        <p:spPr>
          <a:xfrm>
            <a:off x="2057770" y="282696"/>
            <a:ext cx="7086230" cy="5314673"/>
          </a:xfrm>
          <a:prstGeom prst="rect">
            <a:avLst/>
          </a:prstGeom>
        </p:spPr>
      </p:pic>
      <p:sp>
        <p:nvSpPr>
          <p:cNvPr id="4" name="TextBox 3">
            <a:extLst>
              <a:ext uri="{FF2B5EF4-FFF2-40B4-BE49-F238E27FC236}">
                <a16:creationId xmlns:a16="http://schemas.microsoft.com/office/drawing/2014/main" id="{C7E0A04B-0ED3-4711-8581-9EDE2A0C11B7}"/>
              </a:ext>
            </a:extLst>
          </p:cNvPr>
          <p:cNvSpPr txBox="1"/>
          <p:nvPr/>
        </p:nvSpPr>
        <p:spPr>
          <a:xfrm>
            <a:off x="0" y="5743851"/>
            <a:ext cx="10699442" cy="707886"/>
          </a:xfrm>
          <a:prstGeom prst="rect">
            <a:avLst/>
          </a:prstGeom>
          <a:noFill/>
        </p:spPr>
        <p:txBody>
          <a:bodyPr wrap="square" rtlCol="0">
            <a:spAutoFit/>
          </a:bodyPr>
          <a:lstStyle/>
          <a:p>
            <a:pPr algn="ctr"/>
            <a:r>
              <a:rPr lang="en-GB" sz="4000" dirty="0">
                <a:latin typeface="Tahoma" panose="020B0604030504040204" pitchFamily="34" charset="0"/>
                <a:ea typeface="Tahoma" panose="020B0604030504040204" pitchFamily="34" charset="0"/>
                <a:cs typeface="Tahoma" panose="020B0604030504040204" pitchFamily="34" charset="0"/>
              </a:rPr>
              <a:t>The gifts are clues as to who Jesus was.</a:t>
            </a:r>
          </a:p>
        </p:txBody>
      </p:sp>
      <p:sp>
        <p:nvSpPr>
          <p:cNvPr id="9" name="TextBox 8">
            <a:extLst>
              <a:ext uri="{FF2B5EF4-FFF2-40B4-BE49-F238E27FC236}">
                <a16:creationId xmlns:a16="http://schemas.microsoft.com/office/drawing/2014/main" id="{49E5312E-B351-4B19-A2C5-B8A4CDC210AA}"/>
              </a:ext>
            </a:extLst>
          </p:cNvPr>
          <p:cNvSpPr txBox="1"/>
          <p:nvPr/>
        </p:nvSpPr>
        <p:spPr>
          <a:xfrm>
            <a:off x="10149396" y="5951888"/>
            <a:ext cx="6094520" cy="646331"/>
          </a:xfrm>
          <a:prstGeom prst="rect">
            <a:avLst/>
          </a:prstGeom>
          <a:noFill/>
        </p:spPr>
        <p:txBody>
          <a:bodyPr wrap="square">
            <a:spAutoFit/>
          </a:bodyPr>
          <a:lstStyle/>
          <a:p>
            <a:r>
              <a:rPr lang="en-GB" dirty="0">
                <a:hlinkClick r:id="rId3"/>
              </a:rPr>
              <a:t>watch this</a:t>
            </a:r>
            <a:endParaRPr lang="en-GB" dirty="0"/>
          </a:p>
          <a:p>
            <a:endParaRPr lang="en-GB" dirty="0"/>
          </a:p>
        </p:txBody>
      </p:sp>
    </p:spTree>
    <p:extLst>
      <p:ext uri="{BB962C8B-B14F-4D97-AF65-F5344CB8AC3E}">
        <p14:creationId xmlns:p14="http://schemas.microsoft.com/office/powerpoint/2010/main" val="265336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D157B2-F065-4E43-B184-DB466B098DB9}"/>
              </a:ext>
            </a:extLst>
          </p:cNvPr>
          <p:cNvSpPr txBox="1"/>
          <p:nvPr/>
        </p:nvSpPr>
        <p:spPr>
          <a:xfrm>
            <a:off x="1917578" y="150947"/>
            <a:ext cx="781235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4000" b="1" dirty="0">
                <a:solidFill>
                  <a:srgbClr val="333333"/>
                </a:solidFill>
                <a:latin typeface="Tahoma" panose="020B0604030504040204" pitchFamily="34" charset="0"/>
                <a:ea typeface="Tahoma" panose="020B0604030504040204" pitchFamily="34" charset="0"/>
                <a:cs typeface="Tahoma" panose="020B0604030504040204" pitchFamily="34" charset="0"/>
              </a:rPr>
              <a:t>Time to think </a:t>
            </a:r>
            <a:r>
              <a:rPr lang="en-US" sz="4000" b="1" u="sng" dirty="0">
                <a:solidFill>
                  <a:srgbClr val="333333"/>
                </a:solidFill>
                <a:latin typeface="Tahoma" panose="020B0604030504040204" pitchFamily="34" charset="0"/>
                <a:ea typeface="Tahoma" panose="020B0604030504040204" pitchFamily="34" charset="0"/>
                <a:cs typeface="Tahoma" panose="020B0604030504040204" pitchFamily="34" charset="0"/>
              </a:rPr>
              <a:t>or</a:t>
            </a:r>
            <a:r>
              <a:rPr lang="en-US" sz="4000" b="1" dirty="0">
                <a:solidFill>
                  <a:srgbClr val="333333"/>
                </a:solidFill>
                <a:latin typeface="Tahoma" panose="020B0604030504040204" pitchFamily="34" charset="0"/>
                <a:ea typeface="Tahoma" panose="020B0604030504040204" pitchFamily="34" charset="0"/>
                <a:cs typeface="Tahoma" panose="020B0604030504040204" pitchFamily="34" charset="0"/>
              </a:rPr>
              <a:t> time to pray</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EF717C08-B81F-47B7-8E3C-BFF8BC6D1B5B}"/>
              </a:ext>
            </a:extLst>
          </p:cNvPr>
          <p:cNvSpPr txBox="1"/>
          <p:nvPr/>
        </p:nvSpPr>
        <p:spPr>
          <a:xfrm>
            <a:off x="535252" y="3526642"/>
            <a:ext cx="6227685" cy="32276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a:lnSpc>
                <a:spcPct val="115000"/>
              </a:lnSpc>
              <a:spcBef>
                <a:spcPts val="600"/>
              </a:spcBef>
              <a:spcAft>
                <a:spcPts val="1000"/>
              </a:spcAft>
            </a:pPr>
            <a:r>
              <a:rPr lang="en-GB" sz="1600" b="1" dirty="0">
                <a:solidFill>
                  <a:srgbClr val="000000"/>
                </a:solidFill>
                <a:latin typeface="Tahoma" panose="020B0604030504040204" pitchFamily="34" charset="0"/>
                <a:ea typeface="Tahoma" panose="020B0604030504040204" pitchFamily="34" charset="0"/>
                <a:cs typeface="Tahoma" panose="020B0604030504040204" pitchFamily="34" charset="0"/>
              </a:rPr>
              <a:t>Invitational prayer</a:t>
            </a:r>
            <a:r>
              <a:rPr lang="en-GB"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pPr marL="457200">
              <a:lnSpc>
                <a:spcPct val="115000"/>
              </a:lnSpc>
              <a:spcBef>
                <a:spcPts val="600"/>
              </a:spcBef>
              <a:spcAft>
                <a:spcPts val="1000"/>
              </a:spcAft>
            </a:pP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O Lord Jesus, we think of you at the crib, we remember that you were born as a tiny baby as we also were born.  </a:t>
            </a:r>
            <a:endParaRPr lang="en-GB" sz="1600" dirty="0">
              <a:effectLst/>
              <a:latin typeface="Tahoma" panose="020B0604030504040204" pitchFamily="34" charset="0"/>
              <a:ea typeface="Tahoma" panose="020B0604030504040204" pitchFamily="34" charset="0"/>
              <a:cs typeface="Tahoma" panose="020B0604030504040204" pitchFamily="34" charset="0"/>
            </a:endParaRPr>
          </a:p>
          <a:p>
            <a:pPr marL="457200">
              <a:lnSpc>
                <a:spcPct val="115000"/>
              </a:lnSpc>
              <a:spcBef>
                <a:spcPts val="600"/>
              </a:spcBef>
              <a:spcAft>
                <a:spcPts val="1000"/>
              </a:spcAft>
            </a:pP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wise men worshipped you as the king of kings, greater than any earthly king.  They knew you had come to rescue our world and show us what God is like.  Thank you.</a:t>
            </a:r>
            <a:endParaRPr lang="en-GB" sz="1600" dirty="0">
              <a:effectLst/>
              <a:latin typeface="Tahoma" panose="020B0604030504040204" pitchFamily="34" charset="0"/>
              <a:ea typeface="Tahoma" panose="020B0604030504040204" pitchFamily="34" charset="0"/>
              <a:cs typeface="Tahoma" panose="020B0604030504040204" pitchFamily="34" charset="0"/>
            </a:endParaRPr>
          </a:p>
          <a:p>
            <a:pPr marL="457200">
              <a:lnSpc>
                <a:spcPct val="115000"/>
              </a:lnSpc>
              <a:spcBef>
                <a:spcPts val="600"/>
              </a:spcBef>
              <a:spcAft>
                <a:spcPts val="1000"/>
              </a:spcAft>
            </a:pP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Give us the strength and love to follow you through our lives so that we may come at last to your heavenly kingdom, </a:t>
            </a:r>
            <a:r>
              <a:rPr lang="en-GB"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Amen.</a:t>
            </a:r>
            <a:endParaRPr lang="en-GB" sz="1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33AA64CA-0D7A-4E8A-9452-70C2DDE1D95D}"/>
              </a:ext>
            </a:extLst>
          </p:cNvPr>
          <p:cNvSpPr txBox="1"/>
          <p:nvPr/>
        </p:nvSpPr>
        <p:spPr>
          <a:xfrm>
            <a:off x="535252" y="953207"/>
            <a:ext cx="11157010" cy="23781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600"/>
              </a:spcBef>
              <a:spcAft>
                <a:spcPts val="1000"/>
              </a:spcAft>
            </a:pPr>
            <a:r>
              <a:rPr lang="en-GB"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Thought for all:</a:t>
            </a:r>
          </a:p>
          <a:p>
            <a:pPr>
              <a:lnSpc>
                <a:spcPct val="115000"/>
              </a:lnSpc>
              <a:spcBef>
                <a:spcPts val="600"/>
              </a:spcBef>
              <a:spcAft>
                <a:spcPts val="1000"/>
              </a:spcAft>
            </a:pP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Wise Men journeyed for many, many miles.  </a:t>
            </a: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They left </a:t>
            </a: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behind everything important to them to face unknown dangers and hardships. All of this was done with the hope of giving thei</a:t>
            </a: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r gifts to one </a:t>
            </a: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called to great things.</a:t>
            </a:r>
            <a:endParaRPr lang="en-GB" sz="1600" dirty="0">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Bef>
                <a:spcPts val="600"/>
              </a:spcBef>
              <a:spcAft>
                <a:spcPts val="1000"/>
              </a:spcAft>
            </a:pP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All of us, no matter what we believe, are called to the journey which is </a:t>
            </a: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life </a:t>
            </a: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and face unknown dangers</a:t>
            </a: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 as we grow.</a:t>
            </a:r>
          </a:p>
          <a:p>
            <a:pPr>
              <a:lnSpc>
                <a:spcPct val="115000"/>
              </a:lnSpc>
              <a:spcBef>
                <a:spcPts val="600"/>
              </a:spcBef>
              <a:spcAft>
                <a:spcPts val="1000"/>
              </a:spcAft>
            </a:pP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What matter</a:t>
            </a: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s is how we respond to the challenges we face as we keep our minds focussed on our goal whatever that may be. </a:t>
            </a:r>
            <a:endParaRPr lang="en-GB" sz="1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DE1875D5-60F6-4559-B5E9-3736A1EB5426}"/>
              </a:ext>
            </a:extLst>
          </p:cNvPr>
          <p:cNvSpPr txBox="1"/>
          <p:nvPr/>
        </p:nvSpPr>
        <p:spPr>
          <a:xfrm>
            <a:off x="6906828" y="3617650"/>
            <a:ext cx="3062795"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Reflection for all:</a:t>
            </a: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Think of those </a:t>
            </a: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family and friends who have </a:t>
            </a:r>
            <a:r>
              <a:rPr lang="en-GB"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helped and supported you through difficult times and challenges. </a:t>
            </a:r>
            <a:endParaRPr lang="en-GB" sz="1600" dirty="0">
              <a:effectLst/>
              <a:latin typeface="Tahoma" panose="020B0604030504040204" pitchFamily="34" charset="0"/>
              <a:ea typeface="Tahoma" panose="020B0604030504040204" pitchFamily="34" charset="0"/>
              <a:cs typeface="Tahoma" panose="020B0604030504040204" pitchFamily="34" charset="0"/>
            </a:endParaRPr>
          </a:p>
          <a:p>
            <a:r>
              <a:rPr lang="en-GB" sz="1600" dirty="0">
                <a:latin typeface="Tahoma" panose="020B0604030504040204" pitchFamily="34" charset="0"/>
                <a:ea typeface="Tahoma" panose="020B0604030504040204" pitchFamily="34" charset="0"/>
                <a:cs typeface="Tahoma" panose="020B0604030504040204" pitchFamily="34" charset="0"/>
              </a:rPr>
              <a:t>Quietly in your head say thank you to each one. </a:t>
            </a:r>
          </a:p>
        </p:txBody>
      </p:sp>
      <p:pic>
        <p:nvPicPr>
          <p:cNvPr id="4" name="Picture 3">
            <a:extLst>
              <a:ext uri="{FF2B5EF4-FFF2-40B4-BE49-F238E27FC236}">
                <a16:creationId xmlns:a16="http://schemas.microsoft.com/office/drawing/2014/main" id="{B21D8CBA-7AF7-4E66-89FD-85D0403A9E0C}"/>
              </a:ext>
            </a:extLst>
          </p:cNvPr>
          <p:cNvPicPr>
            <a:picLocks noChangeAspect="1"/>
          </p:cNvPicPr>
          <p:nvPr/>
        </p:nvPicPr>
        <p:blipFill>
          <a:blip r:embed="rId3"/>
          <a:stretch>
            <a:fillRect/>
          </a:stretch>
        </p:blipFill>
        <p:spPr>
          <a:xfrm>
            <a:off x="10196099" y="4504844"/>
            <a:ext cx="1762125" cy="1857375"/>
          </a:xfrm>
          <a:prstGeom prst="rect">
            <a:avLst/>
          </a:prstGeom>
        </p:spPr>
      </p:pic>
    </p:spTree>
    <p:extLst>
      <p:ext uri="{BB962C8B-B14F-4D97-AF65-F5344CB8AC3E}">
        <p14:creationId xmlns:p14="http://schemas.microsoft.com/office/powerpoint/2010/main" val="271232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08382-9BD5-32D2-65DA-AC1A0829025B}"/>
              </a:ext>
            </a:extLst>
          </p:cNvPr>
          <p:cNvSpPr txBox="1"/>
          <p:nvPr/>
        </p:nvSpPr>
        <p:spPr>
          <a:xfrm>
            <a:off x="691029" y="3060550"/>
            <a:ext cx="3893669"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hlinkClick r:id="rId3"/>
              </a:rPr>
              <a:t>What chid is this </a:t>
            </a:r>
            <a:r>
              <a:rPr lang="en-GB" dirty="0">
                <a:latin typeface="Tahoma" panose="020B0604030504040204" pitchFamily="34" charset="0"/>
                <a:ea typeface="Tahoma" panose="020B0604030504040204" pitchFamily="34" charset="0"/>
                <a:cs typeface="Tahoma" panose="020B0604030504040204" pitchFamily="34" charset="0"/>
              </a:rPr>
              <a:t>is a </a:t>
            </a:r>
            <a:r>
              <a:rPr lang="en-US" dirty="0">
                <a:latin typeface="Tahoma" panose="020B0604030504040204" pitchFamily="34" charset="0"/>
                <a:ea typeface="Tahoma" panose="020B0604030504040204" pitchFamily="34" charset="0"/>
                <a:cs typeface="Tahoma" panose="020B0604030504040204" pitchFamily="34" charset="0"/>
              </a:rPr>
              <a:t>traditional carol sung to the well-known English </a:t>
            </a:r>
            <a:r>
              <a:rPr lang="en-US" dirty="0" err="1">
                <a:latin typeface="Tahoma" panose="020B0604030504040204" pitchFamily="34" charset="0"/>
                <a:ea typeface="Tahoma" panose="020B0604030504040204" pitchFamily="34" charset="0"/>
                <a:cs typeface="Tahoma" panose="020B0604030504040204" pitchFamily="34" charset="0"/>
              </a:rPr>
              <a:t>folktune</a:t>
            </a:r>
            <a:r>
              <a:rPr lang="en-US" dirty="0">
                <a:latin typeface="Tahoma" panose="020B0604030504040204" pitchFamily="34" charset="0"/>
                <a:ea typeface="Tahoma" panose="020B0604030504040204" pitchFamily="34" charset="0"/>
                <a:cs typeface="Tahoma" panose="020B0604030504040204" pitchFamily="34" charset="0"/>
              </a:rPr>
              <a:t>, 'Greensleeves’.  </a:t>
            </a:r>
          </a:p>
          <a:p>
            <a:r>
              <a:rPr lang="en-US" dirty="0">
                <a:latin typeface="Tahoma" panose="020B0604030504040204" pitchFamily="34" charset="0"/>
                <a:ea typeface="Tahoma" panose="020B0604030504040204" pitchFamily="34" charset="0"/>
                <a:cs typeface="Tahoma" panose="020B0604030504040204" pitchFamily="34" charset="0"/>
              </a:rPr>
              <a:t>It is a clever example of a question and answer song - in this case about the Christmas story.</a:t>
            </a:r>
            <a:r>
              <a:rPr lang="en-GB" dirty="0">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2623527C-9E35-370D-A0FF-398B896D3D18}"/>
              </a:ext>
            </a:extLst>
          </p:cNvPr>
          <p:cNvSpPr txBox="1"/>
          <p:nvPr/>
        </p:nvSpPr>
        <p:spPr>
          <a:xfrm>
            <a:off x="510290" y="406990"/>
            <a:ext cx="1367117"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a:latin typeface="Tahoma" panose="020B0604030504040204" pitchFamily="34" charset="0"/>
                <a:ea typeface="Tahoma" panose="020B0604030504040204" pitchFamily="34" charset="0"/>
                <a:cs typeface="Tahoma" panose="020B0604030504040204" pitchFamily="34" charset="0"/>
              </a:rPr>
              <a:t>Song</a:t>
            </a:r>
          </a:p>
        </p:txBody>
      </p:sp>
      <p:pic>
        <p:nvPicPr>
          <p:cNvPr id="8" name="Picture 7">
            <a:extLst>
              <a:ext uri="{FF2B5EF4-FFF2-40B4-BE49-F238E27FC236}">
                <a16:creationId xmlns:a16="http://schemas.microsoft.com/office/drawing/2014/main" id="{A348E341-0668-00E6-0D24-F71E5DDCB94B}"/>
              </a:ext>
            </a:extLst>
          </p:cNvPr>
          <p:cNvPicPr>
            <a:picLocks noChangeAspect="1"/>
          </p:cNvPicPr>
          <p:nvPr/>
        </p:nvPicPr>
        <p:blipFill>
          <a:blip r:embed="rId4"/>
          <a:stretch>
            <a:fillRect/>
          </a:stretch>
        </p:blipFill>
        <p:spPr>
          <a:xfrm>
            <a:off x="2164237" y="406990"/>
            <a:ext cx="2324100" cy="2295525"/>
          </a:xfrm>
          <a:prstGeom prst="rect">
            <a:avLst/>
          </a:prstGeom>
        </p:spPr>
      </p:pic>
      <p:pic>
        <p:nvPicPr>
          <p:cNvPr id="5" name="Picture 4">
            <a:extLst>
              <a:ext uri="{FF2B5EF4-FFF2-40B4-BE49-F238E27FC236}">
                <a16:creationId xmlns:a16="http://schemas.microsoft.com/office/drawing/2014/main" id="{E3058CB2-83AE-0189-3E77-DBBEA66A7294}"/>
              </a:ext>
            </a:extLst>
          </p:cNvPr>
          <p:cNvPicPr>
            <a:picLocks noChangeAspect="1"/>
          </p:cNvPicPr>
          <p:nvPr/>
        </p:nvPicPr>
        <p:blipFill>
          <a:blip r:embed="rId5"/>
          <a:stretch>
            <a:fillRect/>
          </a:stretch>
        </p:blipFill>
        <p:spPr>
          <a:xfrm>
            <a:off x="6900021" y="-1"/>
            <a:ext cx="3893669" cy="6703305"/>
          </a:xfrm>
          <a:prstGeom prst="rect">
            <a:avLst/>
          </a:prstGeom>
        </p:spPr>
      </p:pic>
    </p:spTree>
    <p:extLst>
      <p:ext uri="{BB962C8B-B14F-4D97-AF65-F5344CB8AC3E}">
        <p14:creationId xmlns:p14="http://schemas.microsoft.com/office/powerpoint/2010/main" val="53881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e the source image">
            <a:extLst>
              <a:ext uri="{FF2B5EF4-FFF2-40B4-BE49-F238E27FC236}">
                <a16:creationId xmlns:a16="http://schemas.microsoft.com/office/drawing/2014/main" id="{AE89DBD8-EC09-44DE-A874-B7E1B20003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84CEBA-5CA3-4512-A843-27891A01EA03}"/>
              </a:ext>
            </a:extLst>
          </p:cNvPr>
          <p:cNvSpPr txBox="1"/>
          <p:nvPr/>
        </p:nvSpPr>
        <p:spPr>
          <a:xfrm>
            <a:off x="2647408" y="2844225"/>
            <a:ext cx="7192652" cy="584775"/>
          </a:xfrm>
          <a:prstGeom prst="rect">
            <a:avLst/>
          </a:prstGeom>
          <a:noFill/>
        </p:spPr>
        <p:txBody>
          <a:bodyPr wrap="square" rtlCol="0">
            <a:spAutoFit/>
          </a:bodyPr>
          <a:lstStyle/>
          <a:p>
            <a:pPr algn="ctr"/>
            <a:r>
              <a:rPr lang="en-GB" sz="3200" dirty="0">
                <a:latin typeface="Tahoma" panose="020B0604030504040204" pitchFamily="34" charset="0"/>
                <a:ea typeface="Tahoma" panose="020B0604030504040204" pitchFamily="34" charset="0"/>
                <a:cs typeface="Tahoma" panose="020B0604030504040204" pitchFamily="34" charset="0"/>
              </a:rPr>
              <a:t>Worship 2: Refugee</a:t>
            </a:r>
          </a:p>
        </p:txBody>
      </p:sp>
    </p:spTree>
    <p:extLst>
      <p:ext uri="{BB962C8B-B14F-4D97-AF65-F5344CB8AC3E}">
        <p14:creationId xmlns:p14="http://schemas.microsoft.com/office/powerpoint/2010/main" val="133943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3843</TotalTime>
  <Words>2686</Words>
  <Application>Microsoft Office PowerPoint</Application>
  <PresentationFormat>Widescreen</PresentationFormat>
  <Paragraphs>126</Paragraphs>
  <Slides>29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museo-w01-700</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Taylor</dc:creator>
  <cp:lastModifiedBy>Jacqui Studd</cp:lastModifiedBy>
  <cp:revision>122</cp:revision>
  <dcterms:created xsi:type="dcterms:W3CDTF">2021-12-05T17:01:33Z</dcterms:created>
  <dcterms:modified xsi:type="dcterms:W3CDTF">2022-07-29T09:08:53Z</dcterms:modified>
</cp:coreProperties>
</file>