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2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577C-B4F3-495B-3D8B-AC0B8C406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34B61D-CDFC-8C41-8A1D-2A9C78DA1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FA0CB4-A949-055A-FAF0-F88792B3BBFE}"/>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5" name="Footer Placeholder 4">
            <a:extLst>
              <a:ext uri="{FF2B5EF4-FFF2-40B4-BE49-F238E27FC236}">
                <a16:creationId xmlns:a16="http://schemas.microsoft.com/office/drawing/2014/main" id="{1F850040-7CD7-25D4-3399-FF6C6A41E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4D79A-9AF7-5C75-014E-06377B302E37}"/>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394696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7BA3-A51E-DDDE-4CE4-E4C8119E3B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73B55D-3A7A-9F77-1ED7-65E155720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CDAF2B-C368-179D-68A2-2373456FD349}"/>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5" name="Footer Placeholder 4">
            <a:extLst>
              <a:ext uri="{FF2B5EF4-FFF2-40B4-BE49-F238E27FC236}">
                <a16:creationId xmlns:a16="http://schemas.microsoft.com/office/drawing/2014/main" id="{B40AB30F-C21F-AD30-1956-68A3A77B3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13ACF-ADBE-9FE7-89F0-BF3F39C4B0BF}"/>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379351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CC31-DED0-C76F-D3FF-C0AE2E77B9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EF25C5-415D-2510-83E1-06C3D99CB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EFCBA-6D0C-400D-CEB0-804447C714E5}"/>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5" name="Footer Placeholder 4">
            <a:extLst>
              <a:ext uri="{FF2B5EF4-FFF2-40B4-BE49-F238E27FC236}">
                <a16:creationId xmlns:a16="http://schemas.microsoft.com/office/drawing/2014/main" id="{EABEE893-9552-4C45-7F0C-FFC3EEF239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FD95F3-31C6-91C1-1C93-5A513C1FB14F}"/>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393690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3526-18CA-0978-8C7A-5FF8FDBA9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94E59-DA77-E12B-750E-5AAFB52E78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60FBC-C4BA-7DF4-7905-7E375D257AE2}"/>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5" name="Footer Placeholder 4">
            <a:extLst>
              <a:ext uri="{FF2B5EF4-FFF2-40B4-BE49-F238E27FC236}">
                <a16:creationId xmlns:a16="http://schemas.microsoft.com/office/drawing/2014/main" id="{FDB411F8-372C-EF4C-3636-DC0F2BEEC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CF1143-78AD-4C11-3C2E-263EF8723D0B}"/>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269086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3EC5-95D7-69CC-2AFA-E11165170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B5C861-A6D8-A440-CB2D-15A45DB7E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E7D5B-EDF7-9552-DF91-CCB69D083AE3}"/>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5" name="Footer Placeholder 4">
            <a:extLst>
              <a:ext uri="{FF2B5EF4-FFF2-40B4-BE49-F238E27FC236}">
                <a16:creationId xmlns:a16="http://schemas.microsoft.com/office/drawing/2014/main" id="{5623CC7A-A814-0F3F-4166-45C405E83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EA4AA-848C-379F-F2C9-56203EE57436}"/>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186892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3560-8325-312E-17C5-3E15D1BE82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1725-2EA5-678C-B8EC-8542954CF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D70E9C-E3C9-F8FF-40AE-D27B325B1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393D5B-1849-D704-A125-572FAE0B0B48}"/>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6" name="Footer Placeholder 5">
            <a:extLst>
              <a:ext uri="{FF2B5EF4-FFF2-40B4-BE49-F238E27FC236}">
                <a16:creationId xmlns:a16="http://schemas.microsoft.com/office/drawing/2014/main" id="{EA49928E-354C-D251-C5F5-8848F60ADF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27CC69-7990-322F-FB2F-86396354B206}"/>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193299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03DD-C4E3-7ECB-B024-91620C19DE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97FF5E-CAF2-54BD-A9D7-EEDC5CAC7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94516E-D98B-9498-16F6-AC087F1785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FDB569-5903-7949-BA15-5B1DB353E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A47CC-8856-23D7-2E9A-5DC49F1668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77141B-D734-2641-723D-853539613EDC}"/>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8" name="Footer Placeholder 7">
            <a:extLst>
              <a:ext uri="{FF2B5EF4-FFF2-40B4-BE49-F238E27FC236}">
                <a16:creationId xmlns:a16="http://schemas.microsoft.com/office/drawing/2014/main" id="{58CC02B5-CE0D-5934-8C19-43479F7EF4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8413EE-BA9B-1D42-5997-BE54A362F9F1}"/>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265621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C5B3-4DDF-ECC5-EA20-3DA4081CE0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E47F44-0E69-273C-2B05-FC9B9172E8E6}"/>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4" name="Footer Placeholder 3">
            <a:extLst>
              <a:ext uri="{FF2B5EF4-FFF2-40B4-BE49-F238E27FC236}">
                <a16:creationId xmlns:a16="http://schemas.microsoft.com/office/drawing/2014/main" id="{ADA1B2C2-5F65-8DA2-923E-B1C2365941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DECCDD-0F8B-AC16-0203-2F3CACF45D77}"/>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66927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568A2-AFF2-C26A-2185-876B57F59A9F}"/>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3" name="Footer Placeholder 2">
            <a:extLst>
              <a:ext uri="{FF2B5EF4-FFF2-40B4-BE49-F238E27FC236}">
                <a16:creationId xmlns:a16="http://schemas.microsoft.com/office/drawing/2014/main" id="{79DD36A6-474A-89A7-3CA6-5C432FAD56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AD599B-76DC-BA91-5A65-0DBEC9B4C7BD}"/>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167225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BC8-0CD9-E60E-0AE2-637A64438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04025E-AEF3-922E-B19D-B28CD3A8E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B25E24-33AF-37A2-D9CF-18CDED35E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8EC29-A0E6-CAF0-ACB6-0D8E66E066E9}"/>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6" name="Footer Placeholder 5">
            <a:extLst>
              <a:ext uri="{FF2B5EF4-FFF2-40B4-BE49-F238E27FC236}">
                <a16:creationId xmlns:a16="http://schemas.microsoft.com/office/drawing/2014/main" id="{F5BD6EE9-23E0-3413-E9C8-904C7B8F64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CEE50E-A873-7216-2948-F747341E3B45}"/>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220502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6676-4098-0E02-B24F-6C44969F7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5482C8-57E3-EA62-670A-28E518A14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B57B84-E079-5D7D-D68E-D1CCFF497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59A6B-94BC-F5E7-DDCC-4F590B8F40C8}"/>
              </a:ext>
            </a:extLst>
          </p:cNvPr>
          <p:cNvSpPr>
            <a:spLocks noGrp="1"/>
          </p:cNvSpPr>
          <p:nvPr>
            <p:ph type="dt" sz="half" idx="10"/>
          </p:nvPr>
        </p:nvSpPr>
        <p:spPr/>
        <p:txBody>
          <a:bodyPr/>
          <a:lstStyle/>
          <a:p>
            <a:fld id="{F349D06E-8835-4A41-981C-8F6B7ABD72E3}" type="datetimeFigureOut">
              <a:rPr lang="en-GB" smtClean="0"/>
              <a:t>28/09/2022</a:t>
            </a:fld>
            <a:endParaRPr lang="en-GB"/>
          </a:p>
        </p:txBody>
      </p:sp>
      <p:sp>
        <p:nvSpPr>
          <p:cNvPr id="6" name="Footer Placeholder 5">
            <a:extLst>
              <a:ext uri="{FF2B5EF4-FFF2-40B4-BE49-F238E27FC236}">
                <a16:creationId xmlns:a16="http://schemas.microsoft.com/office/drawing/2014/main" id="{7101F2FB-D08B-A7C4-F0F1-A90C3BE76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509418-ECCF-266F-1789-7BDC2321885D}"/>
              </a:ext>
            </a:extLst>
          </p:cNvPr>
          <p:cNvSpPr>
            <a:spLocks noGrp="1"/>
          </p:cNvSpPr>
          <p:nvPr>
            <p:ph type="sldNum" sz="quarter" idx="12"/>
          </p:nvPr>
        </p:nvSpPr>
        <p:spPr/>
        <p:txBody>
          <a:bodyPr/>
          <a:lstStyle/>
          <a:p>
            <a:fld id="{694EE481-725C-4C78-96F1-695E6827C774}" type="slidenum">
              <a:rPr lang="en-GB" smtClean="0"/>
              <a:t>‹#›</a:t>
            </a:fld>
            <a:endParaRPr lang="en-GB"/>
          </a:p>
        </p:txBody>
      </p:sp>
    </p:spTree>
    <p:extLst>
      <p:ext uri="{BB962C8B-B14F-4D97-AF65-F5344CB8AC3E}">
        <p14:creationId xmlns:p14="http://schemas.microsoft.com/office/powerpoint/2010/main" val="333217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DA338-673E-A6A1-5EC4-15998A76F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BE208-F518-0A45-095A-9B93BAFD9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D9C5C2-C217-CB13-5F1F-FF1EF9488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9D06E-8835-4A41-981C-8F6B7ABD72E3}" type="datetimeFigureOut">
              <a:rPr lang="en-GB" smtClean="0"/>
              <a:t>28/09/2022</a:t>
            </a:fld>
            <a:endParaRPr lang="en-GB"/>
          </a:p>
        </p:txBody>
      </p:sp>
      <p:sp>
        <p:nvSpPr>
          <p:cNvPr id="5" name="Footer Placeholder 4">
            <a:extLst>
              <a:ext uri="{FF2B5EF4-FFF2-40B4-BE49-F238E27FC236}">
                <a16:creationId xmlns:a16="http://schemas.microsoft.com/office/drawing/2014/main" id="{8503A844-1FE6-B7FB-6DB9-AADB728C3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292713-0612-A02D-2E2B-E30806D50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EE481-725C-4C78-96F1-695E6827C774}" type="slidenum">
              <a:rPr lang="en-GB" smtClean="0"/>
              <a:t>‹#›</a:t>
            </a:fld>
            <a:endParaRPr lang="en-GB"/>
          </a:p>
        </p:txBody>
      </p:sp>
    </p:spTree>
    <p:extLst>
      <p:ext uri="{BB962C8B-B14F-4D97-AF65-F5344CB8AC3E}">
        <p14:creationId xmlns:p14="http://schemas.microsoft.com/office/powerpoint/2010/main" val="2397672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helen.prior-townsend@cofesuffolk.or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432AA9-1857-A62E-3EBD-8F0F9C830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276" y="3157259"/>
            <a:ext cx="7247046" cy="3521658"/>
          </a:xfrm>
          <a:prstGeom prst="rect">
            <a:avLst/>
          </a:prstGeom>
        </p:spPr>
      </p:pic>
      <p:pic>
        <p:nvPicPr>
          <p:cNvPr id="6" name="Picture 5">
            <a:extLst>
              <a:ext uri="{FF2B5EF4-FFF2-40B4-BE49-F238E27FC236}">
                <a16:creationId xmlns:a16="http://schemas.microsoft.com/office/drawing/2014/main" id="{379B1585-A80B-B24B-E51E-5950F7B65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753" y="160033"/>
            <a:ext cx="4233891" cy="4233891"/>
          </a:xfrm>
          <a:prstGeom prst="rect">
            <a:avLst/>
          </a:prstGeom>
        </p:spPr>
      </p:pic>
      <p:pic>
        <p:nvPicPr>
          <p:cNvPr id="3" name="Picture 2">
            <a:extLst>
              <a:ext uri="{FF2B5EF4-FFF2-40B4-BE49-F238E27FC236}">
                <a16:creationId xmlns:a16="http://schemas.microsoft.com/office/drawing/2014/main" id="{B38BEABC-2B71-0AE8-2D39-355D9EA058A8}"/>
              </a:ext>
            </a:extLst>
          </p:cNvPr>
          <p:cNvPicPr>
            <a:picLocks noChangeAspect="1"/>
          </p:cNvPicPr>
          <p:nvPr/>
        </p:nvPicPr>
        <p:blipFill>
          <a:blip r:embed="rId4"/>
          <a:stretch>
            <a:fillRect/>
          </a:stretch>
        </p:blipFill>
        <p:spPr>
          <a:xfrm>
            <a:off x="10353" y="5349377"/>
            <a:ext cx="2600325" cy="1285875"/>
          </a:xfrm>
          <a:prstGeom prst="rect">
            <a:avLst/>
          </a:prstGeom>
        </p:spPr>
      </p:pic>
    </p:spTree>
    <p:extLst>
      <p:ext uri="{BB962C8B-B14F-4D97-AF65-F5344CB8AC3E}">
        <p14:creationId xmlns:p14="http://schemas.microsoft.com/office/powerpoint/2010/main" val="238204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9604-E5E3-7387-4FD8-B064F4DD493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7B1B83D8-3A97-8FEF-1BB6-51FFBB97EC73}"/>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0432AA9-1857-A62E-3EBD-8F0F9C830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972" y="2852657"/>
            <a:ext cx="2372056" cy="1152686"/>
          </a:xfrm>
          <a:prstGeom prst="rect">
            <a:avLst/>
          </a:prstGeom>
        </p:spPr>
      </p:pic>
      <p:pic>
        <p:nvPicPr>
          <p:cNvPr id="7" name="Picture 6">
            <a:extLst>
              <a:ext uri="{FF2B5EF4-FFF2-40B4-BE49-F238E27FC236}">
                <a16:creationId xmlns:a16="http://schemas.microsoft.com/office/drawing/2014/main" id="{1213F473-4326-499F-760D-B434A7C6D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209" y="-274844"/>
            <a:ext cx="10047041" cy="7262920"/>
          </a:xfrm>
          <a:prstGeom prst="rect">
            <a:avLst/>
          </a:prstGeom>
        </p:spPr>
      </p:pic>
    </p:spTree>
    <p:extLst>
      <p:ext uri="{BB962C8B-B14F-4D97-AF65-F5344CB8AC3E}">
        <p14:creationId xmlns:p14="http://schemas.microsoft.com/office/powerpoint/2010/main" val="147655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79C12-88D6-82B7-36E1-4EF18CD88373}"/>
              </a:ext>
            </a:extLst>
          </p:cNvPr>
          <p:cNvSpPr>
            <a:spLocks noGrp="1"/>
          </p:cNvSpPr>
          <p:nvPr>
            <p:ph idx="1"/>
          </p:nvPr>
        </p:nvSpPr>
        <p:spPr>
          <a:xfrm>
            <a:off x="8572499" y="475752"/>
            <a:ext cx="3011184" cy="4823833"/>
          </a:xfrm>
        </p:spPr>
        <p:txBody>
          <a:bodyPr>
            <a:normAutofit/>
          </a:bodyPr>
          <a:lstStyle/>
          <a:p>
            <a:pPr marL="0" indent="0" algn="ctr">
              <a:buNone/>
            </a:pPr>
            <a:r>
              <a:rPr lang="en-GB" sz="2400" b="0" i="0" dirty="0">
                <a:solidFill>
                  <a:srgbClr val="612A74"/>
                </a:solidFill>
                <a:effectLst/>
                <a:latin typeface="Tahoma" panose="020B0604030504040204" pitchFamily="34" charset="0"/>
                <a:ea typeface="Tahoma" panose="020B0604030504040204" pitchFamily="34" charset="0"/>
                <a:cs typeface="Tahoma" panose="020B0604030504040204" pitchFamily="34" charset="0"/>
              </a:rPr>
              <a:t>Angels are a symbol of love, of presence, pointing the way to the moment it all changed, when God came in the person of Jesus to be with us in the world, to share in love and pain alongside us. Angels appeared to tell us about the birth of a baby in a manger. </a:t>
            </a:r>
            <a:endParaRPr lang="en-GB" sz="2400" dirty="0"/>
          </a:p>
        </p:txBody>
      </p:sp>
      <p:pic>
        <p:nvPicPr>
          <p:cNvPr id="2" name="Picture 1">
            <a:extLst>
              <a:ext uri="{FF2B5EF4-FFF2-40B4-BE49-F238E27FC236}">
                <a16:creationId xmlns:a16="http://schemas.microsoft.com/office/drawing/2014/main" id="{2506527A-7C24-854C-45C4-66658E80A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881" y="5083511"/>
            <a:ext cx="1774489" cy="1774489"/>
          </a:xfrm>
          <a:prstGeom prst="rect">
            <a:avLst/>
          </a:prstGeom>
        </p:spPr>
      </p:pic>
      <p:pic>
        <p:nvPicPr>
          <p:cNvPr id="4" name="Picture 3" descr="A group of people standing together&#10;&#10;Description automatically generated with medium confidence">
            <a:extLst>
              <a:ext uri="{FF2B5EF4-FFF2-40B4-BE49-F238E27FC236}">
                <a16:creationId xmlns:a16="http://schemas.microsoft.com/office/drawing/2014/main" id="{C7257F33-953E-51A5-3820-A0C6A9C21621}"/>
              </a:ext>
            </a:extLst>
          </p:cNvPr>
          <p:cNvPicPr>
            <a:picLocks noChangeAspect="1"/>
          </p:cNvPicPr>
          <p:nvPr/>
        </p:nvPicPr>
        <p:blipFill rotWithShape="1">
          <a:blip r:embed="rId3">
            <a:extLst>
              <a:ext uri="{28A0092B-C50C-407E-A947-70E740481C1C}">
                <a14:useLocalDpi xmlns:a14="http://schemas.microsoft.com/office/drawing/2010/main" val="0"/>
              </a:ext>
            </a:extLst>
          </a:blip>
          <a:srcRect l="71106" b="81260"/>
          <a:stretch/>
        </p:blipFill>
        <p:spPr>
          <a:xfrm>
            <a:off x="99277" y="5407560"/>
            <a:ext cx="2602865" cy="1282700"/>
          </a:xfrm>
          <a:prstGeom prst="rect">
            <a:avLst/>
          </a:prstGeom>
        </p:spPr>
      </p:pic>
      <p:pic>
        <p:nvPicPr>
          <p:cNvPr id="6" name="Picture 5" descr="A picture containing calendar&#10;&#10;Description automatically generated">
            <a:extLst>
              <a:ext uri="{FF2B5EF4-FFF2-40B4-BE49-F238E27FC236}">
                <a16:creationId xmlns:a16="http://schemas.microsoft.com/office/drawing/2014/main" id="{EE2631AE-D61E-B65F-630D-C8F5726CE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431" y="506374"/>
            <a:ext cx="4577137" cy="4577137"/>
          </a:xfrm>
          <a:prstGeom prst="rect">
            <a:avLst/>
          </a:prstGeom>
        </p:spPr>
      </p:pic>
      <p:sp>
        <p:nvSpPr>
          <p:cNvPr id="8" name="TextBox 7">
            <a:extLst>
              <a:ext uri="{FF2B5EF4-FFF2-40B4-BE49-F238E27FC236}">
                <a16:creationId xmlns:a16="http://schemas.microsoft.com/office/drawing/2014/main" id="{49008984-8A35-E373-FC1C-D43EF22AC077}"/>
              </a:ext>
            </a:extLst>
          </p:cNvPr>
          <p:cNvSpPr txBox="1"/>
          <p:nvPr/>
        </p:nvSpPr>
        <p:spPr>
          <a:xfrm>
            <a:off x="372158" y="475752"/>
            <a:ext cx="3196226" cy="3416320"/>
          </a:xfrm>
          <a:prstGeom prst="rect">
            <a:avLst/>
          </a:prstGeom>
          <a:noFill/>
        </p:spPr>
        <p:txBody>
          <a:bodyPr wrap="square">
            <a:spAutoFit/>
          </a:bodyPr>
          <a:lstStyle/>
          <a:p>
            <a:pPr marL="0" indent="0" algn="ctr">
              <a:buNone/>
            </a:pPr>
            <a:r>
              <a:rPr lang="en-GB" sz="2400" b="0" i="0" dirty="0">
                <a:solidFill>
                  <a:srgbClr val="612A74"/>
                </a:solidFill>
                <a:effectLst/>
                <a:latin typeface="Tahoma" panose="020B0604030504040204" pitchFamily="34" charset="0"/>
                <a:ea typeface="Tahoma" panose="020B0604030504040204" pitchFamily="34" charset="0"/>
                <a:cs typeface="Tahoma" panose="020B0604030504040204" pitchFamily="34" charset="0"/>
              </a:rPr>
              <a:t>Last year Ipswich churches launched a Christmas campaign called Inspiring Angels and this year we would like to offer you the opportunity to roll this out across the diocese.</a:t>
            </a:r>
          </a:p>
        </p:txBody>
      </p:sp>
      <p:sp>
        <p:nvSpPr>
          <p:cNvPr id="10" name="TextBox 9">
            <a:extLst>
              <a:ext uri="{FF2B5EF4-FFF2-40B4-BE49-F238E27FC236}">
                <a16:creationId xmlns:a16="http://schemas.microsoft.com/office/drawing/2014/main" id="{285835D0-7364-46C3-3445-AD2FFE1C3703}"/>
              </a:ext>
            </a:extLst>
          </p:cNvPr>
          <p:cNvSpPr txBox="1"/>
          <p:nvPr/>
        </p:nvSpPr>
        <p:spPr>
          <a:xfrm>
            <a:off x="3036093" y="5515660"/>
            <a:ext cx="6119812" cy="830997"/>
          </a:xfrm>
          <a:prstGeom prst="rect">
            <a:avLst/>
          </a:prstGeom>
          <a:noFill/>
        </p:spPr>
        <p:txBody>
          <a:bodyPr wrap="square">
            <a:spAutoFit/>
          </a:bodyPr>
          <a:lstStyle/>
          <a:p>
            <a:pPr marL="0" indent="0" algn="ctr">
              <a:buNone/>
            </a:pPr>
            <a:r>
              <a:rPr lang="en-GB" sz="2400" b="0" i="0" dirty="0">
                <a:solidFill>
                  <a:srgbClr val="612A74"/>
                </a:solidFill>
                <a:effectLst/>
                <a:latin typeface="Tahoma" panose="020B0604030504040204" pitchFamily="34" charset="0"/>
                <a:ea typeface="Tahoma" panose="020B0604030504040204" pitchFamily="34" charset="0"/>
                <a:cs typeface="Tahoma" panose="020B0604030504040204" pitchFamily="34" charset="0"/>
              </a:rPr>
              <a:t>Angels sang, bursting with joy, to some shepherds, and told them, ‘Go and see!'</a:t>
            </a:r>
          </a:p>
        </p:txBody>
      </p:sp>
    </p:spTree>
    <p:extLst>
      <p:ext uri="{BB962C8B-B14F-4D97-AF65-F5344CB8AC3E}">
        <p14:creationId xmlns:p14="http://schemas.microsoft.com/office/powerpoint/2010/main" val="347094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FD108-BC5A-13AE-9BFB-56EE0B946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439" y="5083511"/>
            <a:ext cx="1774489" cy="1774489"/>
          </a:xfrm>
          <a:prstGeom prst="rect">
            <a:avLst/>
          </a:prstGeom>
        </p:spPr>
      </p:pic>
      <p:sp>
        <p:nvSpPr>
          <p:cNvPr id="3" name="Content Placeholder 2">
            <a:extLst>
              <a:ext uri="{FF2B5EF4-FFF2-40B4-BE49-F238E27FC236}">
                <a16:creationId xmlns:a16="http://schemas.microsoft.com/office/drawing/2014/main" id="{9BA79C12-88D6-82B7-36E1-4EF18CD88373}"/>
              </a:ext>
            </a:extLst>
          </p:cNvPr>
          <p:cNvSpPr>
            <a:spLocks noGrp="1"/>
          </p:cNvSpPr>
          <p:nvPr>
            <p:ph idx="1"/>
          </p:nvPr>
        </p:nvSpPr>
        <p:spPr>
          <a:xfrm>
            <a:off x="5440964" y="479887"/>
            <a:ext cx="5396002" cy="5460874"/>
          </a:xfrm>
        </p:spPr>
        <p:txBody>
          <a:bodyPr>
            <a:normAutofit/>
          </a:bodyPr>
          <a:lstStyle/>
          <a:p>
            <a:pPr marL="0" indent="0" algn="ctr">
              <a:buNone/>
            </a:pP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We are bursting with ideas to make angels as visible as possible.  We are hoping that  angels in a variety of shapes and sizes will appear all over Suffolk - in schools, shops, on public buildings, on the pavements, in bedroom windows, wherever people's imagination takes them!  </a:t>
            </a:r>
          </a:p>
          <a:p>
            <a:pPr marL="0" indent="0" algn="ctr">
              <a:buNone/>
            </a:pP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This is a great opportunity to fill Suffolk with joy this Christmas!</a:t>
            </a:r>
          </a:p>
        </p:txBody>
      </p:sp>
      <p:pic>
        <p:nvPicPr>
          <p:cNvPr id="2" name="Picture 1" descr="A group of people standing together&#10;&#10;Description automatically generated with medium confidence">
            <a:extLst>
              <a:ext uri="{FF2B5EF4-FFF2-40B4-BE49-F238E27FC236}">
                <a16:creationId xmlns:a16="http://schemas.microsoft.com/office/drawing/2014/main" id="{C7257F33-953E-51A5-3820-A0C6A9C21621}"/>
              </a:ext>
            </a:extLst>
          </p:cNvPr>
          <p:cNvPicPr>
            <a:picLocks noChangeAspect="1"/>
          </p:cNvPicPr>
          <p:nvPr/>
        </p:nvPicPr>
        <p:blipFill rotWithShape="1">
          <a:blip r:embed="rId3">
            <a:extLst>
              <a:ext uri="{28A0092B-C50C-407E-A947-70E740481C1C}">
                <a14:useLocalDpi xmlns:a14="http://schemas.microsoft.com/office/drawing/2010/main" val="0"/>
              </a:ext>
            </a:extLst>
          </a:blip>
          <a:srcRect l="71106" b="81260"/>
          <a:stretch/>
        </p:blipFill>
        <p:spPr>
          <a:xfrm>
            <a:off x="0" y="5191802"/>
            <a:ext cx="2602865" cy="1282700"/>
          </a:xfrm>
          <a:prstGeom prst="rect">
            <a:avLst/>
          </a:prstGeom>
        </p:spPr>
      </p:pic>
      <p:pic>
        <p:nvPicPr>
          <p:cNvPr id="6" name="Picture 5" descr="A picture containing text, different, colors, colorful&#10;&#10;Description automatically generated">
            <a:extLst>
              <a:ext uri="{FF2B5EF4-FFF2-40B4-BE49-F238E27FC236}">
                <a16:creationId xmlns:a16="http://schemas.microsoft.com/office/drawing/2014/main" id="{4B4C0A2A-C841-26A2-8D44-77289FDA5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16" y="565079"/>
            <a:ext cx="4626723" cy="4626723"/>
          </a:xfrm>
          <a:prstGeom prst="rect">
            <a:avLst/>
          </a:prstGeom>
        </p:spPr>
      </p:pic>
    </p:spTree>
    <p:extLst>
      <p:ext uri="{BB962C8B-B14F-4D97-AF65-F5344CB8AC3E}">
        <p14:creationId xmlns:p14="http://schemas.microsoft.com/office/powerpoint/2010/main" val="33339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79C12-88D6-82B7-36E1-4EF18CD88373}"/>
              </a:ext>
            </a:extLst>
          </p:cNvPr>
          <p:cNvSpPr>
            <a:spLocks noGrp="1"/>
          </p:cNvSpPr>
          <p:nvPr>
            <p:ph idx="1"/>
          </p:nvPr>
        </p:nvSpPr>
        <p:spPr>
          <a:xfrm>
            <a:off x="838200" y="368286"/>
            <a:ext cx="10515600" cy="4351338"/>
          </a:xfrm>
        </p:spPr>
        <p:txBody>
          <a:bodyPr>
            <a:normAutofit/>
          </a:bodyPr>
          <a:lstStyle/>
          <a:p>
            <a:pPr marL="0" indent="0" algn="ctr">
              <a:buNone/>
            </a:pPr>
            <a:r>
              <a:rPr lang="en-GB" b="1"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Why not have a 'Be an angel' advent </a:t>
            </a: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We are hoping you may choose to donate to a food bank, cook for people, make a charity shop donation or another small act each day during Advent.  You could post your activities on Facebook to let others know what you are doing.  This is a fantastic opportunity for people to offer a service or event to help others over the advent period. </a:t>
            </a:r>
            <a:b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br>
            <a:b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br>
            <a:endParaRPr lang="en-GB" dirty="0"/>
          </a:p>
        </p:txBody>
      </p:sp>
      <p:pic>
        <p:nvPicPr>
          <p:cNvPr id="2" name="Picture 1">
            <a:extLst>
              <a:ext uri="{FF2B5EF4-FFF2-40B4-BE49-F238E27FC236}">
                <a16:creationId xmlns:a16="http://schemas.microsoft.com/office/drawing/2014/main" id="{0421D019-0209-6BF5-3F78-7FCC1C3D1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881" y="5083511"/>
            <a:ext cx="1774489" cy="1774489"/>
          </a:xfrm>
          <a:prstGeom prst="rect">
            <a:avLst/>
          </a:prstGeom>
        </p:spPr>
      </p:pic>
      <p:pic>
        <p:nvPicPr>
          <p:cNvPr id="5" name="Picture 4">
            <a:extLst>
              <a:ext uri="{FF2B5EF4-FFF2-40B4-BE49-F238E27FC236}">
                <a16:creationId xmlns:a16="http://schemas.microsoft.com/office/drawing/2014/main" id="{F70B1062-5223-9CB4-FCF4-39CD55DD82F3}"/>
              </a:ext>
            </a:extLst>
          </p:cNvPr>
          <p:cNvPicPr>
            <a:picLocks noChangeAspect="1"/>
          </p:cNvPicPr>
          <p:nvPr/>
        </p:nvPicPr>
        <p:blipFill>
          <a:blip r:embed="rId3"/>
          <a:stretch>
            <a:fillRect/>
          </a:stretch>
        </p:blipFill>
        <p:spPr>
          <a:xfrm>
            <a:off x="0" y="5327817"/>
            <a:ext cx="2600325" cy="1285875"/>
          </a:xfrm>
          <a:prstGeom prst="rect">
            <a:avLst/>
          </a:prstGeom>
        </p:spPr>
      </p:pic>
      <p:pic>
        <p:nvPicPr>
          <p:cNvPr id="6" name="Picture 5" descr="A picture containing text, blackboard&#10;&#10;Description automatically generated">
            <a:extLst>
              <a:ext uri="{FF2B5EF4-FFF2-40B4-BE49-F238E27FC236}">
                <a16:creationId xmlns:a16="http://schemas.microsoft.com/office/drawing/2014/main" id="{DFC54A0B-6718-FCCA-0B4C-741B332E1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513" y="3357023"/>
            <a:ext cx="3452973" cy="3452973"/>
          </a:xfrm>
          <a:prstGeom prst="rect">
            <a:avLst/>
          </a:prstGeom>
        </p:spPr>
      </p:pic>
    </p:spTree>
    <p:extLst>
      <p:ext uri="{BB962C8B-B14F-4D97-AF65-F5344CB8AC3E}">
        <p14:creationId xmlns:p14="http://schemas.microsoft.com/office/powerpoint/2010/main" val="112900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79C12-88D6-82B7-36E1-4EF18CD88373}"/>
              </a:ext>
            </a:extLst>
          </p:cNvPr>
          <p:cNvSpPr>
            <a:spLocks noGrp="1"/>
          </p:cNvSpPr>
          <p:nvPr>
            <p:ph idx="1"/>
          </p:nvPr>
        </p:nvSpPr>
        <p:spPr>
          <a:xfrm>
            <a:off x="838200" y="424657"/>
            <a:ext cx="10515600" cy="4351338"/>
          </a:xfrm>
        </p:spPr>
        <p:txBody>
          <a:bodyPr>
            <a:normAutofit/>
          </a:bodyPr>
          <a:lstStyle/>
          <a:p>
            <a:pPr marL="0" indent="0" algn="ctr">
              <a:buNone/>
            </a:pPr>
            <a:b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br>
            <a:r>
              <a:rPr lang="en-GB" b="1"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Get creative</a:t>
            </a: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We have pulled together a series of resources to make Inspiring Angels as easy as possible You could try knitting angels, angels paper crafts, angel jars, angel prayers, and more.  These resources will be great for use in Messy Church activities, for schools and other family projects in the home.</a:t>
            </a:r>
            <a:b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br>
            <a:b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br>
            <a:endParaRPr lang="en-GB" dirty="0"/>
          </a:p>
        </p:txBody>
      </p:sp>
      <p:pic>
        <p:nvPicPr>
          <p:cNvPr id="4" name="Picture 3">
            <a:extLst>
              <a:ext uri="{FF2B5EF4-FFF2-40B4-BE49-F238E27FC236}">
                <a16:creationId xmlns:a16="http://schemas.microsoft.com/office/drawing/2014/main" id="{EDB6437A-21E3-96E0-8711-513CA5B5F65A}"/>
              </a:ext>
            </a:extLst>
          </p:cNvPr>
          <p:cNvPicPr>
            <a:picLocks noChangeAspect="1"/>
          </p:cNvPicPr>
          <p:nvPr/>
        </p:nvPicPr>
        <p:blipFill>
          <a:blip r:embed="rId2"/>
          <a:stretch>
            <a:fillRect/>
          </a:stretch>
        </p:blipFill>
        <p:spPr>
          <a:xfrm>
            <a:off x="0" y="5344327"/>
            <a:ext cx="2600325" cy="1285875"/>
          </a:xfrm>
          <a:prstGeom prst="rect">
            <a:avLst/>
          </a:prstGeom>
        </p:spPr>
      </p:pic>
      <p:pic>
        <p:nvPicPr>
          <p:cNvPr id="6" name="Picture 5">
            <a:extLst>
              <a:ext uri="{FF2B5EF4-FFF2-40B4-BE49-F238E27FC236}">
                <a16:creationId xmlns:a16="http://schemas.microsoft.com/office/drawing/2014/main" id="{9B26CC64-7998-F35F-BEA6-CCFF1A8675A8}"/>
              </a:ext>
            </a:extLst>
          </p:cNvPr>
          <p:cNvPicPr>
            <a:picLocks noChangeAspect="1"/>
          </p:cNvPicPr>
          <p:nvPr/>
        </p:nvPicPr>
        <p:blipFill>
          <a:blip r:embed="rId3"/>
          <a:stretch>
            <a:fillRect/>
          </a:stretch>
        </p:blipFill>
        <p:spPr>
          <a:xfrm>
            <a:off x="10420350" y="5101439"/>
            <a:ext cx="1771650" cy="1771650"/>
          </a:xfrm>
          <a:prstGeom prst="rect">
            <a:avLst/>
          </a:prstGeom>
        </p:spPr>
      </p:pic>
      <p:pic>
        <p:nvPicPr>
          <p:cNvPr id="5" name="Picture 4" descr="A picture containing indoor, flower, stuffed, bouquet&#10;&#10;Description automatically generated">
            <a:extLst>
              <a:ext uri="{FF2B5EF4-FFF2-40B4-BE49-F238E27FC236}">
                <a16:creationId xmlns:a16="http://schemas.microsoft.com/office/drawing/2014/main" id="{6211F9C8-078F-4A24-A8AA-67DB8C2E9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950145"/>
            <a:ext cx="2092610" cy="2092610"/>
          </a:xfrm>
          <a:prstGeom prst="rect">
            <a:avLst/>
          </a:prstGeom>
        </p:spPr>
      </p:pic>
      <p:pic>
        <p:nvPicPr>
          <p:cNvPr id="8" name="Picture 7" descr="A close up of a mushroom&#10;&#10;Description automatically generated with low confidence">
            <a:extLst>
              <a:ext uri="{FF2B5EF4-FFF2-40B4-BE49-F238E27FC236}">
                <a16:creationId xmlns:a16="http://schemas.microsoft.com/office/drawing/2014/main" id="{74D6722D-B133-FDC9-0933-D44F3E253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399" y="3950145"/>
            <a:ext cx="2092610" cy="209261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B054BB97-E916-C2E7-2088-36016E465D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465" y="3792065"/>
            <a:ext cx="2506503" cy="2506503"/>
          </a:xfrm>
          <a:prstGeom prst="rect">
            <a:avLst/>
          </a:prstGeom>
        </p:spPr>
      </p:pic>
    </p:spTree>
    <p:extLst>
      <p:ext uri="{BB962C8B-B14F-4D97-AF65-F5344CB8AC3E}">
        <p14:creationId xmlns:p14="http://schemas.microsoft.com/office/powerpoint/2010/main" val="221279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79C12-88D6-82B7-36E1-4EF18CD88373}"/>
              </a:ext>
            </a:extLst>
          </p:cNvPr>
          <p:cNvSpPr>
            <a:spLocks noGrp="1"/>
          </p:cNvSpPr>
          <p:nvPr>
            <p:ph idx="1"/>
          </p:nvPr>
        </p:nvSpPr>
        <p:spPr>
          <a:xfrm>
            <a:off x="811659" y="891283"/>
            <a:ext cx="5640512" cy="5075433"/>
          </a:xfrm>
        </p:spPr>
        <p:txBody>
          <a:bodyPr>
            <a:normAutofit fontScale="92500" lnSpcReduction="20000"/>
          </a:bodyPr>
          <a:lstStyle/>
          <a:p>
            <a:pPr marL="0" indent="0" algn="ctr">
              <a:buNone/>
            </a:pPr>
            <a:r>
              <a:rPr lang="en-GB" b="1"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Instagram moments</a:t>
            </a:r>
            <a:endParaRPr lang="en-GB"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Last year a number of churches positioned large wings in public spaces to enable people to take photographs for social media.  This is a fantastic idea to encourage engagement with everyone in your community.  </a:t>
            </a:r>
          </a:p>
          <a:p>
            <a:pPr marL="0" indent="0" algn="ctr">
              <a:buNone/>
            </a:pP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We have sourced a company to make the wings and if you would like to purchase a large set of wings for use in your parish, church or school please email </a:t>
            </a:r>
            <a:r>
              <a:rPr lang="en-GB" b="0" i="0" u="none" strike="noStrike" dirty="0" err="1">
                <a:solidFill>
                  <a:srgbClr val="7030A0"/>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Helen.prior-townsend</a:t>
            </a:r>
            <a:r>
              <a:rPr lang="en-GB"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 for all the cost and production details. </a:t>
            </a:r>
          </a:p>
          <a:p>
            <a:endParaRPr lang="en-GB" dirty="0"/>
          </a:p>
        </p:txBody>
      </p:sp>
      <p:pic>
        <p:nvPicPr>
          <p:cNvPr id="4" name="Picture 3">
            <a:extLst>
              <a:ext uri="{FF2B5EF4-FFF2-40B4-BE49-F238E27FC236}">
                <a16:creationId xmlns:a16="http://schemas.microsoft.com/office/drawing/2014/main" id="{4A70DDC3-C8D1-37C7-F5AB-3292EFB63AD7}"/>
              </a:ext>
            </a:extLst>
          </p:cNvPr>
          <p:cNvPicPr>
            <a:picLocks noChangeAspect="1"/>
          </p:cNvPicPr>
          <p:nvPr/>
        </p:nvPicPr>
        <p:blipFill>
          <a:blip r:embed="rId3"/>
          <a:stretch>
            <a:fillRect/>
          </a:stretch>
        </p:blipFill>
        <p:spPr>
          <a:xfrm>
            <a:off x="10382678" y="5086350"/>
            <a:ext cx="1771650" cy="1771650"/>
          </a:xfrm>
          <a:prstGeom prst="rect">
            <a:avLst/>
          </a:prstGeom>
        </p:spPr>
      </p:pic>
      <p:pic>
        <p:nvPicPr>
          <p:cNvPr id="5" name="Picture 4">
            <a:extLst>
              <a:ext uri="{FF2B5EF4-FFF2-40B4-BE49-F238E27FC236}">
                <a16:creationId xmlns:a16="http://schemas.microsoft.com/office/drawing/2014/main" id="{FFE8C5D7-BBA2-1A30-72AC-C5BACFDFE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842" y="1723168"/>
            <a:ext cx="4371868" cy="3278901"/>
          </a:xfrm>
          <a:prstGeom prst="rect">
            <a:avLst/>
          </a:prstGeom>
        </p:spPr>
      </p:pic>
      <p:pic>
        <p:nvPicPr>
          <p:cNvPr id="6" name="Picture 5">
            <a:extLst>
              <a:ext uri="{FF2B5EF4-FFF2-40B4-BE49-F238E27FC236}">
                <a16:creationId xmlns:a16="http://schemas.microsoft.com/office/drawing/2014/main" id="{4CBF6542-3501-6FCB-4306-5C6F86AED31C}"/>
              </a:ext>
            </a:extLst>
          </p:cNvPr>
          <p:cNvPicPr>
            <a:picLocks noChangeAspect="1"/>
          </p:cNvPicPr>
          <p:nvPr/>
        </p:nvPicPr>
        <p:blipFill>
          <a:blip r:embed="rId5"/>
          <a:stretch>
            <a:fillRect/>
          </a:stretch>
        </p:blipFill>
        <p:spPr>
          <a:xfrm>
            <a:off x="0" y="5329237"/>
            <a:ext cx="2600325" cy="1285875"/>
          </a:xfrm>
          <a:prstGeom prst="rect">
            <a:avLst/>
          </a:prstGeom>
        </p:spPr>
      </p:pic>
    </p:spTree>
    <p:extLst>
      <p:ext uri="{BB962C8B-B14F-4D97-AF65-F5344CB8AC3E}">
        <p14:creationId xmlns:p14="http://schemas.microsoft.com/office/powerpoint/2010/main" val="225270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9B1585-A80B-B24B-E51E-5950F7B65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57" y="443090"/>
            <a:ext cx="4233891" cy="4233891"/>
          </a:xfrm>
          <a:prstGeom prst="rect">
            <a:avLst/>
          </a:prstGeom>
        </p:spPr>
      </p:pic>
      <p:sp>
        <p:nvSpPr>
          <p:cNvPr id="3" name="TextBox 2">
            <a:extLst>
              <a:ext uri="{FF2B5EF4-FFF2-40B4-BE49-F238E27FC236}">
                <a16:creationId xmlns:a16="http://schemas.microsoft.com/office/drawing/2014/main" id="{F20062E2-E545-655F-6AB1-A9A28C41AC4D}"/>
              </a:ext>
            </a:extLst>
          </p:cNvPr>
          <p:cNvSpPr txBox="1"/>
          <p:nvPr/>
        </p:nvSpPr>
        <p:spPr>
          <a:xfrm>
            <a:off x="2748878" y="4458940"/>
            <a:ext cx="7048265" cy="1815882"/>
          </a:xfrm>
          <a:prstGeom prst="rect">
            <a:avLst/>
          </a:prstGeom>
          <a:noFill/>
        </p:spPr>
        <p:txBody>
          <a:bodyPr wrap="square">
            <a:spAutoFit/>
          </a:bodyPr>
          <a:lstStyle/>
          <a:p>
            <a:pPr marL="0" indent="0" algn="ctr">
              <a:buNone/>
            </a:pPr>
            <a:r>
              <a:rPr lang="en-GB" sz="2800" b="0" i="0" dirty="0">
                <a:solidFill>
                  <a:srgbClr val="7030A0"/>
                </a:solidFill>
                <a:effectLst/>
                <a:latin typeface="Tahoma" panose="020B0604030504040204" pitchFamily="34" charset="0"/>
                <a:ea typeface="Tahoma" panose="020B0604030504040204" pitchFamily="34" charset="0"/>
                <a:cs typeface="Tahoma" panose="020B0604030504040204" pitchFamily="34" charset="0"/>
              </a:rPr>
              <a:t>For more information please visit our website:</a:t>
            </a:r>
            <a:endParaRPr lang="en-GB" sz="28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2800" dirty="0">
                <a:solidFill>
                  <a:srgbClr val="7030A0"/>
                </a:solidFill>
                <a:latin typeface="Tahoma" panose="020B0604030504040204" pitchFamily="34" charset="0"/>
                <a:ea typeface="Tahoma" panose="020B0604030504040204" pitchFamily="34" charset="0"/>
                <a:cs typeface="Tahoma" panose="020B0604030504040204" pitchFamily="34" charset="0"/>
              </a:rPr>
              <a:t>www.cofesuffolk.org/for-ministers/worship-resources/resources-for-ministers/</a:t>
            </a:r>
            <a:endParaRPr lang="en-GB" sz="2800" b="0" i="0"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9CADE72D-3449-B9D9-7742-7DEAE1244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411" y="1609515"/>
            <a:ext cx="3605784" cy="1389888"/>
          </a:xfrm>
          <a:prstGeom prst="rect">
            <a:avLst/>
          </a:prstGeom>
        </p:spPr>
      </p:pic>
    </p:spTree>
    <p:extLst>
      <p:ext uri="{BB962C8B-B14F-4D97-AF65-F5344CB8AC3E}">
        <p14:creationId xmlns:p14="http://schemas.microsoft.com/office/powerpoint/2010/main" val="1778171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419</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Ryle</dc:creator>
  <cp:lastModifiedBy>Helen Prior-Townsend</cp:lastModifiedBy>
  <cp:revision>4</cp:revision>
  <dcterms:created xsi:type="dcterms:W3CDTF">2022-09-28T12:29:28Z</dcterms:created>
  <dcterms:modified xsi:type="dcterms:W3CDTF">2022-09-28T14:52:12Z</dcterms:modified>
</cp:coreProperties>
</file>