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5" r:id="rId5"/>
    <p:sldId id="263" r:id="rId6"/>
    <p:sldId id="267" r:id="rId7"/>
    <p:sldId id="266" r:id="rId8"/>
    <p:sldId id="262" r:id="rId9"/>
    <p:sldId id="264" r:id="rId10"/>
    <p:sldId id="268" r:id="rId11"/>
    <p:sldId id="269" r:id="rId12"/>
    <p:sldId id="271" r:id="rId13"/>
    <p:sldId id="273" r:id="rId14"/>
    <p:sldId id="272" r:id="rId15"/>
    <p:sldId id="275" r:id="rId16"/>
    <p:sldId id="292" r:id="rId17"/>
    <p:sldId id="293" r:id="rId18"/>
    <p:sldId id="294" r:id="rId19"/>
    <p:sldId id="278" r:id="rId20"/>
    <p:sldId id="280" r:id="rId21"/>
    <p:sldId id="281" r:id="rId22"/>
    <p:sldId id="283" r:id="rId23"/>
    <p:sldId id="295" r:id="rId24"/>
    <p:sldId id="285" r:id="rId25"/>
    <p:sldId id="286" r:id="rId26"/>
    <p:sldId id="288" r:id="rId27"/>
    <p:sldId id="296" r:id="rId28"/>
    <p:sldId id="279" r:id="rId29"/>
    <p:sldId id="297"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0278" autoAdjust="0"/>
  </p:normalViewPr>
  <p:slideViewPr>
    <p:cSldViewPr snapToGrid="0">
      <p:cViewPr varScale="1">
        <p:scale>
          <a:sx n="72" d="100"/>
          <a:sy n="72" d="100"/>
        </p:scale>
        <p:origin x="1027" y="58"/>
      </p:cViewPr>
      <p:guideLst/>
    </p:cSldViewPr>
  </p:slideViewPr>
  <p:notesTextViewPr>
    <p:cViewPr>
      <p:scale>
        <a:sx n="1" d="1"/>
        <a:sy n="1" d="1"/>
      </p:scale>
      <p:origin x="0" y="0"/>
    </p:cViewPr>
  </p:notesTextViewPr>
  <p:sorterViewPr>
    <p:cViewPr>
      <p:scale>
        <a:sx n="100" d="100"/>
        <a:sy n="100" d="100"/>
      </p:scale>
      <p:origin x="0" y="-6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74510-F676-4319-A6BE-05DEA665ED51}"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66918-5C62-4A94-B66B-587533DB330A}" type="slidenum">
              <a:rPr lang="en-GB" smtClean="0"/>
              <a:t>‹#›</a:t>
            </a:fld>
            <a:endParaRPr lang="en-GB"/>
          </a:p>
        </p:txBody>
      </p:sp>
    </p:spTree>
    <p:extLst>
      <p:ext uri="{BB962C8B-B14F-4D97-AF65-F5344CB8AC3E}">
        <p14:creationId xmlns:p14="http://schemas.microsoft.com/office/powerpoint/2010/main" val="349517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NdqrwGJYePQ"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Horrid Henry and Perfect Peter. How are they different in the choices they make? Can you remember any stories about them from books, film or TV?</a:t>
            </a:r>
          </a:p>
          <a:p>
            <a:r>
              <a:rPr lang="en-GB" dirty="0"/>
              <a:t>Is Henry always horrid? Is Peter always perfect? Aren’t we all a bit more complicated than that?</a:t>
            </a:r>
          </a:p>
          <a:p>
            <a:r>
              <a:rPr lang="en-GB" dirty="0"/>
              <a:t>What would it be like to have a perfect sibling? Or a perfect parent?</a:t>
            </a:r>
          </a:p>
        </p:txBody>
      </p:sp>
      <p:sp>
        <p:nvSpPr>
          <p:cNvPr id="4" name="Slide Number Placeholder 3"/>
          <p:cNvSpPr>
            <a:spLocks noGrp="1"/>
          </p:cNvSpPr>
          <p:nvPr>
            <p:ph type="sldNum" sz="quarter" idx="5"/>
          </p:nvPr>
        </p:nvSpPr>
        <p:spPr/>
        <p:txBody>
          <a:bodyPr/>
          <a:lstStyle/>
          <a:p>
            <a:fld id="{92966918-5C62-4A94-B66B-587533DB330A}" type="slidenum">
              <a:rPr lang="en-GB" smtClean="0"/>
              <a:t>4</a:t>
            </a:fld>
            <a:endParaRPr lang="en-GB"/>
          </a:p>
        </p:txBody>
      </p:sp>
    </p:spTree>
    <p:extLst>
      <p:ext uri="{BB962C8B-B14F-4D97-AF65-F5344CB8AC3E}">
        <p14:creationId xmlns:p14="http://schemas.microsoft.com/office/powerpoint/2010/main" val="77053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bible verses. How can a person be a safe space?</a:t>
            </a:r>
          </a:p>
        </p:txBody>
      </p:sp>
      <p:sp>
        <p:nvSpPr>
          <p:cNvPr id="4" name="Slide Number Placeholder 3"/>
          <p:cNvSpPr>
            <a:spLocks noGrp="1"/>
          </p:cNvSpPr>
          <p:nvPr>
            <p:ph type="sldNum" sz="quarter" idx="5"/>
          </p:nvPr>
        </p:nvSpPr>
        <p:spPr/>
        <p:txBody>
          <a:bodyPr/>
          <a:lstStyle/>
          <a:p>
            <a:fld id="{92966918-5C62-4A94-B66B-587533DB330A}" type="slidenum">
              <a:rPr lang="en-GB" smtClean="0"/>
              <a:t>17</a:t>
            </a:fld>
            <a:endParaRPr lang="en-GB"/>
          </a:p>
        </p:txBody>
      </p:sp>
    </p:spTree>
    <p:extLst>
      <p:ext uri="{BB962C8B-B14F-4D97-AF65-F5344CB8AC3E}">
        <p14:creationId xmlns:p14="http://schemas.microsoft.com/office/powerpoint/2010/main" val="354794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ory</a:t>
            </a:r>
            <a:r>
              <a:rPr lang="en-GB" dirty="0"/>
              <a:t> </a:t>
            </a:r>
          </a:p>
        </p:txBody>
      </p:sp>
      <p:sp>
        <p:nvSpPr>
          <p:cNvPr id="4" name="Slide Number Placeholder 3"/>
          <p:cNvSpPr>
            <a:spLocks noGrp="1"/>
          </p:cNvSpPr>
          <p:nvPr>
            <p:ph type="sldNum" sz="quarter" idx="5"/>
          </p:nvPr>
        </p:nvSpPr>
        <p:spPr/>
        <p:txBody>
          <a:bodyPr/>
          <a:lstStyle/>
          <a:p>
            <a:fld id="{92966918-5C62-4A94-B66B-587533DB330A}" type="slidenum">
              <a:rPr lang="en-GB" smtClean="0"/>
              <a:t>18</a:t>
            </a:fld>
            <a:endParaRPr lang="en-GB"/>
          </a:p>
        </p:txBody>
      </p:sp>
    </p:spTree>
    <p:extLst>
      <p:ext uri="{BB962C8B-B14F-4D97-AF65-F5344CB8AC3E}">
        <p14:creationId xmlns:p14="http://schemas.microsoft.com/office/powerpoint/2010/main" val="209839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do you think there are? Have you ever looked through  telescope at the night sky?</a:t>
            </a:r>
          </a:p>
          <a:p>
            <a:r>
              <a:rPr lang="en-US" b="0" i="0" dirty="0">
                <a:solidFill>
                  <a:srgbClr val="111111"/>
                </a:solidFill>
                <a:effectLst/>
                <a:latin typeface="Roboto" panose="02000000000000000000" pitchFamily="2" charset="0"/>
              </a:rPr>
              <a:t>The night sky looks like it has millions of stars. That's because we live in a galaxy that has hundreds of millions of them. However, we can't really see all of them with the naked eye. It turns out that the skies of Earth have, at most, around</a:t>
            </a:r>
            <a:r>
              <a:rPr lang="en-US" b="1" i="0" dirty="0">
                <a:solidFill>
                  <a:srgbClr val="111111"/>
                </a:solidFill>
                <a:effectLst/>
                <a:latin typeface="Roboto" panose="02000000000000000000" pitchFamily="2" charset="0"/>
              </a:rPr>
              <a:t> ten thousand</a:t>
            </a:r>
            <a:r>
              <a:rPr lang="en-US" b="0" i="0" dirty="0">
                <a:solidFill>
                  <a:srgbClr val="111111"/>
                </a:solidFill>
                <a:effectLst/>
                <a:latin typeface="Roboto" panose="02000000000000000000" pitchFamily="2" charset="0"/>
              </a:rPr>
              <a:t> stars that can be spotted with the naked eye.</a:t>
            </a:r>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22</a:t>
            </a:fld>
            <a:endParaRPr lang="en-GB"/>
          </a:p>
        </p:txBody>
      </p:sp>
    </p:spTree>
    <p:extLst>
      <p:ext uri="{BB962C8B-B14F-4D97-AF65-F5344CB8AC3E}">
        <p14:creationId xmlns:p14="http://schemas.microsoft.com/office/powerpoint/2010/main" val="262668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https://www.youtube.com/watch?v=rDz-7OX4C9k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God's Story: Abraham and Sarah – YouTube</a:t>
            </a:r>
            <a:r>
              <a:rPr lang="en-US" dirty="0"/>
              <a:t> </a:t>
            </a:r>
            <a:endParaRPr lang="en-GB" dirty="0"/>
          </a:p>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23</a:t>
            </a:fld>
            <a:endParaRPr lang="en-GB"/>
          </a:p>
        </p:txBody>
      </p:sp>
    </p:spTree>
    <p:extLst>
      <p:ext uri="{BB962C8B-B14F-4D97-AF65-F5344CB8AC3E}">
        <p14:creationId xmlns:p14="http://schemas.microsoft.com/office/powerpoint/2010/main" val="77971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25</a:t>
            </a:fld>
            <a:endParaRPr lang="en-GB"/>
          </a:p>
        </p:txBody>
      </p:sp>
    </p:spTree>
    <p:extLst>
      <p:ext uri="{BB962C8B-B14F-4D97-AF65-F5344CB8AC3E}">
        <p14:creationId xmlns:p14="http://schemas.microsoft.com/office/powerpoint/2010/main" val="429320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would the fun things be about being invisible? What about the negatives?</a:t>
            </a:r>
          </a:p>
        </p:txBody>
      </p:sp>
      <p:sp>
        <p:nvSpPr>
          <p:cNvPr id="4" name="Slide Number Placeholder 3"/>
          <p:cNvSpPr>
            <a:spLocks noGrp="1"/>
          </p:cNvSpPr>
          <p:nvPr>
            <p:ph type="sldNum" sz="quarter" idx="5"/>
          </p:nvPr>
        </p:nvSpPr>
        <p:spPr/>
        <p:txBody>
          <a:bodyPr/>
          <a:lstStyle/>
          <a:p>
            <a:fld id="{92966918-5C62-4A94-B66B-587533DB330A}" type="slidenum">
              <a:rPr lang="en-GB" smtClean="0"/>
              <a:t>27</a:t>
            </a:fld>
            <a:endParaRPr lang="en-GB"/>
          </a:p>
        </p:txBody>
      </p:sp>
    </p:spTree>
    <p:extLst>
      <p:ext uri="{BB962C8B-B14F-4D97-AF65-F5344CB8AC3E}">
        <p14:creationId xmlns:p14="http://schemas.microsoft.com/office/powerpoint/2010/main" val="249096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https://www.youtube.com/watch?v=GtM-UXb9ayc </a:t>
            </a:r>
          </a:p>
        </p:txBody>
      </p:sp>
      <p:sp>
        <p:nvSpPr>
          <p:cNvPr id="4" name="Slide Number Placeholder 3"/>
          <p:cNvSpPr>
            <a:spLocks noGrp="1"/>
          </p:cNvSpPr>
          <p:nvPr>
            <p:ph type="sldNum" sz="quarter" idx="5"/>
          </p:nvPr>
        </p:nvSpPr>
        <p:spPr/>
        <p:txBody>
          <a:bodyPr/>
          <a:lstStyle/>
          <a:p>
            <a:fld id="{92966918-5C62-4A94-B66B-587533DB330A}" type="slidenum">
              <a:rPr lang="en-GB" smtClean="0"/>
              <a:t>28</a:t>
            </a:fld>
            <a:endParaRPr lang="en-GB"/>
          </a:p>
        </p:txBody>
      </p:sp>
    </p:spTree>
    <p:extLst>
      <p:ext uri="{BB962C8B-B14F-4D97-AF65-F5344CB8AC3E}">
        <p14:creationId xmlns:p14="http://schemas.microsoft.com/office/powerpoint/2010/main" val="349795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https://www.youtube.com/watch?v=GtM-UXb9ayc </a:t>
            </a:r>
          </a:p>
        </p:txBody>
      </p:sp>
      <p:sp>
        <p:nvSpPr>
          <p:cNvPr id="4" name="Slide Number Placeholder 3"/>
          <p:cNvSpPr>
            <a:spLocks noGrp="1"/>
          </p:cNvSpPr>
          <p:nvPr>
            <p:ph type="sldNum" sz="quarter" idx="5"/>
          </p:nvPr>
        </p:nvSpPr>
        <p:spPr/>
        <p:txBody>
          <a:bodyPr/>
          <a:lstStyle/>
          <a:p>
            <a:fld id="{92966918-5C62-4A94-B66B-587533DB330A}" type="slidenum">
              <a:rPr lang="en-GB" smtClean="0"/>
              <a:t>30</a:t>
            </a:fld>
            <a:endParaRPr lang="en-GB"/>
          </a:p>
        </p:txBody>
      </p:sp>
    </p:spTree>
    <p:extLst>
      <p:ext uri="{BB962C8B-B14F-4D97-AF65-F5344CB8AC3E}">
        <p14:creationId xmlns:p14="http://schemas.microsoft.com/office/powerpoint/2010/main" val="23922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https://www.youtube.com/watch?v=t4Svh-9ohg4</a:t>
            </a:r>
          </a:p>
        </p:txBody>
      </p:sp>
      <p:sp>
        <p:nvSpPr>
          <p:cNvPr id="4" name="Slide Number Placeholder 3"/>
          <p:cNvSpPr>
            <a:spLocks noGrp="1"/>
          </p:cNvSpPr>
          <p:nvPr>
            <p:ph type="sldNum" sz="quarter" idx="5"/>
          </p:nvPr>
        </p:nvSpPr>
        <p:spPr/>
        <p:txBody>
          <a:bodyPr/>
          <a:lstStyle/>
          <a:p>
            <a:fld id="{92966918-5C62-4A94-B66B-587533DB330A}" type="slidenum">
              <a:rPr lang="en-GB" smtClean="0"/>
              <a:t>31</a:t>
            </a:fld>
            <a:endParaRPr lang="en-GB"/>
          </a:p>
        </p:txBody>
      </p:sp>
    </p:spTree>
    <p:extLst>
      <p:ext uri="{BB962C8B-B14F-4D97-AF65-F5344CB8AC3E}">
        <p14:creationId xmlns:p14="http://schemas.microsoft.com/office/powerpoint/2010/main" val="393522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Perfect parent or you could use a perfect child example </a:t>
            </a:r>
          </a:p>
        </p:txBody>
      </p:sp>
      <p:sp>
        <p:nvSpPr>
          <p:cNvPr id="4" name="Slide Number Placeholder 3"/>
          <p:cNvSpPr>
            <a:spLocks noGrp="1"/>
          </p:cNvSpPr>
          <p:nvPr>
            <p:ph type="sldNum" sz="quarter" idx="5"/>
          </p:nvPr>
        </p:nvSpPr>
        <p:spPr/>
        <p:txBody>
          <a:bodyPr/>
          <a:lstStyle/>
          <a:p>
            <a:fld id="{92966918-5C62-4A94-B66B-587533DB330A}" type="slidenum">
              <a:rPr lang="en-GB" smtClean="0"/>
              <a:t>5</a:t>
            </a:fld>
            <a:endParaRPr lang="en-GB"/>
          </a:p>
        </p:txBody>
      </p:sp>
    </p:spTree>
    <p:extLst>
      <p:ext uri="{BB962C8B-B14F-4D97-AF65-F5344CB8AC3E}">
        <p14:creationId xmlns:p14="http://schemas.microsoft.com/office/powerpoint/2010/main" val="318778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the children reflect on this.</a:t>
            </a:r>
          </a:p>
        </p:txBody>
      </p:sp>
      <p:sp>
        <p:nvSpPr>
          <p:cNvPr id="4" name="Slide Number Placeholder 3"/>
          <p:cNvSpPr>
            <a:spLocks noGrp="1"/>
          </p:cNvSpPr>
          <p:nvPr>
            <p:ph type="sldNum" sz="quarter" idx="5"/>
          </p:nvPr>
        </p:nvSpPr>
        <p:spPr/>
        <p:txBody>
          <a:bodyPr/>
          <a:lstStyle/>
          <a:p>
            <a:fld id="{92966918-5C62-4A94-B66B-587533DB330A}" type="slidenum">
              <a:rPr lang="en-GB" smtClean="0"/>
              <a:t>6</a:t>
            </a:fld>
            <a:endParaRPr lang="en-GB"/>
          </a:p>
        </p:txBody>
      </p:sp>
    </p:spTree>
    <p:extLst>
      <p:ext uri="{BB962C8B-B14F-4D97-AF65-F5344CB8AC3E}">
        <p14:creationId xmlns:p14="http://schemas.microsoft.com/office/powerpoint/2010/main" val="140355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A3A3A"/>
                </a:solidFill>
                <a:effectLst/>
                <a:latin typeface="Roboto" panose="02000000000000000000" pitchFamily="2" charset="0"/>
              </a:rPr>
              <a:t>Throughout the Gospels, Jesus makes more than 150 references to God as a father (more like Daddy). For the Jews of that time, this was a new way of addressing God. While Old Testament writers sometimes described God using qualities of earthly fathers and mothers, Jesus referred to God using more informal, intimate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https://www.youtube.com/watch?v=DJgROx4wFKM – the video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A3A3A"/>
                </a:solidFill>
                <a:effectLst/>
                <a:latin typeface="Roboto" panose="02000000000000000000" pitchFamily="2"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7</a:t>
            </a:fld>
            <a:endParaRPr lang="en-GB"/>
          </a:p>
        </p:txBody>
      </p:sp>
    </p:spTree>
    <p:extLst>
      <p:ext uri="{BB962C8B-B14F-4D97-AF65-F5344CB8AC3E}">
        <p14:creationId xmlns:p14="http://schemas.microsoft.com/office/powerpoint/2010/main" val="185422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8</a:t>
            </a:fld>
            <a:endParaRPr lang="en-GB"/>
          </a:p>
        </p:txBody>
      </p:sp>
    </p:spTree>
    <p:extLst>
      <p:ext uri="{BB962C8B-B14F-4D97-AF65-F5344CB8AC3E}">
        <p14:creationId xmlns:p14="http://schemas.microsoft.com/office/powerpoint/2010/main" val="275289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children understand the song  - look at some of the lyrics. </a:t>
            </a:r>
          </a:p>
        </p:txBody>
      </p:sp>
      <p:sp>
        <p:nvSpPr>
          <p:cNvPr id="4" name="Slide Number Placeholder 3"/>
          <p:cNvSpPr>
            <a:spLocks noGrp="1"/>
          </p:cNvSpPr>
          <p:nvPr>
            <p:ph type="sldNum" sz="quarter" idx="5"/>
          </p:nvPr>
        </p:nvSpPr>
        <p:spPr/>
        <p:txBody>
          <a:bodyPr/>
          <a:lstStyle/>
          <a:p>
            <a:fld id="{92966918-5C62-4A94-B66B-587533DB330A}" type="slidenum">
              <a:rPr lang="en-GB" smtClean="0"/>
              <a:t>9</a:t>
            </a:fld>
            <a:endParaRPr lang="en-GB"/>
          </a:p>
        </p:txBody>
      </p:sp>
    </p:spTree>
    <p:extLst>
      <p:ext uri="{BB962C8B-B14F-4D97-AF65-F5344CB8AC3E}">
        <p14:creationId xmlns:p14="http://schemas.microsoft.com/office/powerpoint/2010/main" val="49648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link to the pottery throwdown on channel 4?</a:t>
            </a:r>
          </a:p>
          <a:p>
            <a:r>
              <a:rPr lang="en-GB" dirty="0"/>
              <a:t>Watch this https://www.youtube.com/watch?time_continue=10&amp;v=u3_CAVv8gDI&amp;feature=emb_logo</a:t>
            </a:r>
          </a:p>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11</a:t>
            </a:fld>
            <a:endParaRPr lang="en-GB"/>
          </a:p>
        </p:txBody>
      </p:sp>
    </p:spTree>
    <p:extLst>
      <p:ext uri="{BB962C8B-B14F-4D97-AF65-F5344CB8AC3E}">
        <p14:creationId xmlns:p14="http://schemas.microsoft.com/office/powerpoint/2010/main" val="104958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966918-5C62-4A94-B66B-587533DB330A}" type="slidenum">
              <a:rPr lang="en-GB" smtClean="0"/>
              <a:t>14</a:t>
            </a:fld>
            <a:endParaRPr lang="en-GB"/>
          </a:p>
        </p:txBody>
      </p:sp>
    </p:spTree>
    <p:extLst>
      <p:ext uri="{BB962C8B-B14F-4D97-AF65-F5344CB8AC3E}">
        <p14:creationId xmlns:p14="http://schemas.microsoft.com/office/powerpoint/2010/main" val="15376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building’ as something that stands the test of time because of the climate, environment  or conflict so how about a light house, or castle or river dam?</a:t>
            </a:r>
          </a:p>
          <a:p>
            <a:r>
              <a:rPr lang="en-GB" dirty="0"/>
              <a:t>Why do these buildings need to be strong? How do they make you feel?</a:t>
            </a:r>
          </a:p>
          <a:p>
            <a:r>
              <a:rPr lang="en-GB" b="1" dirty="0"/>
              <a:t>Draw out the need to protect.</a:t>
            </a:r>
          </a:p>
        </p:txBody>
      </p:sp>
      <p:sp>
        <p:nvSpPr>
          <p:cNvPr id="4" name="Slide Number Placeholder 3"/>
          <p:cNvSpPr>
            <a:spLocks noGrp="1"/>
          </p:cNvSpPr>
          <p:nvPr>
            <p:ph type="sldNum" sz="quarter" idx="5"/>
          </p:nvPr>
        </p:nvSpPr>
        <p:spPr/>
        <p:txBody>
          <a:bodyPr/>
          <a:lstStyle/>
          <a:p>
            <a:fld id="{92966918-5C62-4A94-B66B-587533DB330A}" type="slidenum">
              <a:rPr lang="en-GB" smtClean="0"/>
              <a:t>16</a:t>
            </a:fld>
            <a:endParaRPr lang="en-GB"/>
          </a:p>
        </p:txBody>
      </p:sp>
    </p:spTree>
    <p:extLst>
      <p:ext uri="{BB962C8B-B14F-4D97-AF65-F5344CB8AC3E}">
        <p14:creationId xmlns:p14="http://schemas.microsoft.com/office/powerpoint/2010/main" val="29449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9717-089B-5B5E-2A65-AA62E11602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1DF889-463C-A45E-9685-DE3AC8E8B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02D4B9-C5C9-D764-ECA1-782EFB14FEF0}"/>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7DF94EE0-8DE6-B7AA-16C7-BEB151F15B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39808-52C1-2E1F-BEF5-17C984A19179}"/>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247039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B492-CFD8-2189-6F11-1FDB9D43BF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DBB65-AE48-6586-FADB-52BAF23A20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6EAC87-66FB-2B96-0337-822D125291BE}"/>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4EBA3053-7063-CE4B-72BC-B6CF5DD5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407BA-60A9-DB41-06A6-3498C2D863E4}"/>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38193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6CF03-2FA4-CFED-2BE7-436B5706DA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79A078-4103-1B8A-6B14-68BEB2C64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D467EF-6B22-AD91-0DF4-422978C825BD}"/>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C1D0FE71-E31E-3751-EE31-D8C14F824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D1398-5EE0-DD77-C211-04D9DD07DD34}"/>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271806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809C-6CC9-C3B1-8996-A73C19F81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34585-25CA-E4EC-F039-D3205FCBE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661F4-ABE5-CB61-60A8-4C7C01CBCE5E}"/>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A2D04D43-AFC0-2A2C-3B5D-B0D9D143F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31986-F420-5C68-223D-750658CBB6CA}"/>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250523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85A9-1832-E91C-FB8E-8F218250C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CDE1DD-300F-3DD4-CF94-F35872B40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E9070-39DD-ECD9-95E0-87FD57824F39}"/>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B9928196-E330-38B5-58C6-8DAC368AB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BD6E84-91B8-988C-C6F8-535316911159}"/>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119362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4A35-AFC1-1C00-E2FC-E77756BA8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BAFE1-C0D6-DB4C-B289-22D88A1A7E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46C50F-7C1C-23C7-8409-6FCB8EAD1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729602-197F-9D2D-D1EB-C07A066A9D58}"/>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6" name="Footer Placeholder 5">
            <a:extLst>
              <a:ext uri="{FF2B5EF4-FFF2-40B4-BE49-F238E27FC236}">
                <a16:creationId xmlns:a16="http://schemas.microsoft.com/office/drawing/2014/main" id="{98E21D32-B4A2-204F-B367-DE2CDA3961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902B9-685A-A92D-E00F-D8F05340AFE4}"/>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31904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5B52-BEC7-8A64-D807-C5E4CD91F9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7EA089-C24D-B2F3-AB91-53968934F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D3C94-8C62-8C56-02F3-4FF6571706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A020A-A894-B1C4-0269-C8DDA4053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6316E-8126-39AF-2338-6662A8504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D70182-9506-CBA9-7387-6E86A33B65FE}"/>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8" name="Footer Placeholder 7">
            <a:extLst>
              <a:ext uri="{FF2B5EF4-FFF2-40B4-BE49-F238E27FC236}">
                <a16:creationId xmlns:a16="http://schemas.microsoft.com/office/drawing/2014/main" id="{B07D69A7-E3AD-ED2D-1F9D-86C19C95C6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B8D4E4-FF6D-E18A-E9C5-84D4989B05CC}"/>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11546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736A-4F31-25B9-A10F-6915A6094B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87A3C8-44F6-505A-C111-DBC50D7022EA}"/>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4" name="Footer Placeholder 3">
            <a:extLst>
              <a:ext uri="{FF2B5EF4-FFF2-40B4-BE49-F238E27FC236}">
                <a16:creationId xmlns:a16="http://schemas.microsoft.com/office/drawing/2014/main" id="{D21EE87E-0853-7C6D-B806-28044C2422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5B08AD-BE4D-15A1-D2EB-930E1CCE8382}"/>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34460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D8BC8E-3453-41F3-7D43-FA290207DF08}"/>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3" name="Footer Placeholder 2">
            <a:extLst>
              <a:ext uri="{FF2B5EF4-FFF2-40B4-BE49-F238E27FC236}">
                <a16:creationId xmlns:a16="http://schemas.microsoft.com/office/drawing/2014/main" id="{949ABDFE-36D2-8AC5-BDC0-71DF4D9185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9C3A83-A8A0-7C98-E27E-F461A19A79F0}"/>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131783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8D99-6B52-84C3-E655-FE67F9150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64848-32F5-2A7C-809D-0DE1462D6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23FBBD-1AD9-C293-AD03-DF6ADE565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49340-F035-271D-4BB9-688121E146FA}"/>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6" name="Footer Placeholder 5">
            <a:extLst>
              <a:ext uri="{FF2B5EF4-FFF2-40B4-BE49-F238E27FC236}">
                <a16:creationId xmlns:a16="http://schemas.microsoft.com/office/drawing/2014/main" id="{02F6F618-9177-1D57-EA23-4058310AFA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291D5-2CBE-F31C-3BA5-0FE48B08C21B}"/>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185017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AC7B-B0D9-D5B3-7D8C-20FADCFB5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ABECAA-CFA3-1260-C06C-ED5BC8FC0F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414DFA-B1A9-DBE9-B051-9D11D08F6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74DE9-AA84-CF8F-375A-D8424925E8C8}"/>
              </a:ext>
            </a:extLst>
          </p:cNvPr>
          <p:cNvSpPr>
            <a:spLocks noGrp="1"/>
          </p:cNvSpPr>
          <p:nvPr>
            <p:ph type="dt" sz="half" idx="10"/>
          </p:nvPr>
        </p:nvSpPr>
        <p:spPr/>
        <p:txBody>
          <a:bodyPr/>
          <a:lstStyle/>
          <a:p>
            <a:fld id="{A637D0A6-620F-4A62-9230-058C12741779}" type="datetimeFigureOut">
              <a:rPr lang="en-GB" smtClean="0"/>
              <a:t>29/07/2022</a:t>
            </a:fld>
            <a:endParaRPr lang="en-GB"/>
          </a:p>
        </p:txBody>
      </p:sp>
      <p:sp>
        <p:nvSpPr>
          <p:cNvPr id="6" name="Footer Placeholder 5">
            <a:extLst>
              <a:ext uri="{FF2B5EF4-FFF2-40B4-BE49-F238E27FC236}">
                <a16:creationId xmlns:a16="http://schemas.microsoft.com/office/drawing/2014/main" id="{7A14395B-AB03-6455-A599-9CC7738AF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C4D4B9-5285-3EEA-9439-68EBBF94BEBC}"/>
              </a:ext>
            </a:extLst>
          </p:cNvPr>
          <p:cNvSpPr>
            <a:spLocks noGrp="1"/>
          </p:cNvSpPr>
          <p:nvPr>
            <p:ph type="sldNum" sz="quarter" idx="12"/>
          </p:nvPr>
        </p:nvSpPr>
        <p:spPr/>
        <p:txBody>
          <a:bodyPr/>
          <a:lstStyle/>
          <a:p>
            <a:fld id="{D44EB463-FFA0-460D-9E8B-A224F91BC88F}" type="slidenum">
              <a:rPr lang="en-GB" smtClean="0"/>
              <a:t>‹#›</a:t>
            </a:fld>
            <a:endParaRPr lang="en-GB"/>
          </a:p>
        </p:txBody>
      </p:sp>
    </p:spTree>
    <p:extLst>
      <p:ext uri="{BB962C8B-B14F-4D97-AF65-F5344CB8AC3E}">
        <p14:creationId xmlns:p14="http://schemas.microsoft.com/office/powerpoint/2010/main" val="42128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FAE0D-6B6F-8FB2-9F5E-4652F1D49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8B560-6ACB-36F0-9FBA-52A615A90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A03F8-AEDD-009B-FDBB-17498C29C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7D0A6-620F-4A62-9230-058C12741779}" type="datetimeFigureOut">
              <a:rPr lang="en-GB" smtClean="0"/>
              <a:t>29/07/2022</a:t>
            </a:fld>
            <a:endParaRPr lang="en-GB"/>
          </a:p>
        </p:txBody>
      </p:sp>
      <p:sp>
        <p:nvSpPr>
          <p:cNvPr id="5" name="Footer Placeholder 4">
            <a:extLst>
              <a:ext uri="{FF2B5EF4-FFF2-40B4-BE49-F238E27FC236}">
                <a16:creationId xmlns:a16="http://schemas.microsoft.com/office/drawing/2014/main" id="{38D53FAA-4C95-5817-A5D4-78916E4A0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3057DF-4877-875B-1AED-93D2BA5A7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EB463-FFA0-460D-9E8B-A224F91BC88F}" type="slidenum">
              <a:rPr lang="en-GB" smtClean="0"/>
              <a:t>‹#›</a:t>
            </a:fld>
            <a:endParaRPr lang="en-GB"/>
          </a:p>
        </p:txBody>
      </p:sp>
    </p:spTree>
    <p:extLst>
      <p:ext uri="{BB962C8B-B14F-4D97-AF65-F5344CB8AC3E}">
        <p14:creationId xmlns:p14="http://schemas.microsoft.com/office/powerpoint/2010/main" val="123208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youtube.com/watch?v=qHu352QwXXM&amp;t=9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uDwnqynJD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bEM_X25DWPk&amp;t=1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cofesuffolk.org/collective-worship"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FBZJGSgyVQ&amp;feature=emb_logo"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outube.com/watch?v=rDz-7OX4C9k&amp;t=3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worshipworkshop.org.uk/songs-and-hymns/hymns/my-god-is-so-bi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v=oPWRJoHX0W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youtube.com/watch?v=GtM-UXb9ay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3M7PACq6l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DJgROx4wFK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worshipworkshop.org.uk/songs-and-hymns/hymns/father-i-place-into-your-hand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AC3D607-7CE9-193A-EDE8-1E5EB915D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79" y="161924"/>
            <a:ext cx="8610601" cy="6457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EE6881-D949-6960-4024-4555A715533D}"/>
              </a:ext>
            </a:extLst>
          </p:cNvPr>
          <p:cNvSpPr txBox="1"/>
          <p:nvPr/>
        </p:nvSpPr>
        <p:spPr>
          <a:xfrm>
            <a:off x="6874878" y="2646518"/>
            <a:ext cx="4633886"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4000" dirty="0">
                <a:latin typeface="Tahoma" panose="020B0604030504040204" pitchFamily="34" charset="0"/>
                <a:ea typeface="Tahoma" panose="020B0604030504040204" pitchFamily="34" charset="0"/>
                <a:cs typeface="Tahoma" panose="020B0604030504040204" pitchFamily="34" charset="0"/>
              </a:rPr>
              <a:t>God is...</a:t>
            </a:r>
          </a:p>
          <a:p>
            <a:pPr algn="ctr"/>
            <a:endParaRPr lang="en-GB" dirty="0">
              <a:latin typeface="Tahoma" panose="020B0604030504040204" pitchFamily="34" charset="0"/>
              <a:ea typeface="Tahoma" panose="020B0604030504040204" pitchFamily="34" charset="0"/>
              <a:cs typeface="Tahoma" panose="020B0604030504040204" pitchFamily="34" charset="0"/>
            </a:endParaRPr>
          </a:p>
          <a:p>
            <a:pPr algn="ctr"/>
            <a:r>
              <a:rPr lang="en-GB" sz="2000" dirty="0">
                <a:latin typeface="Tahoma" panose="020B0604030504040204" pitchFamily="34" charset="0"/>
                <a:ea typeface="Tahoma" panose="020B0604030504040204" pitchFamily="34" charset="0"/>
                <a:cs typeface="Tahoma" panose="020B0604030504040204" pitchFamily="34" charset="0"/>
              </a:rPr>
              <a:t>Exploring Christian ideas about God during collective worship</a:t>
            </a:r>
          </a:p>
          <a:p>
            <a:pPr algn="ct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591E373-D6E3-A061-03CE-8FB75D62C0DE}"/>
              </a:ext>
            </a:extLst>
          </p:cNvPr>
          <p:cNvSpPr txBox="1"/>
          <p:nvPr/>
        </p:nvSpPr>
        <p:spPr>
          <a:xfrm>
            <a:off x="7509061" y="5686271"/>
            <a:ext cx="434575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5 Collective Worship plans</a:t>
            </a:r>
          </a:p>
        </p:txBody>
      </p:sp>
      <p:pic>
        <p:nvPicPr>
          <p:cNvPr id="5" name="Picture 4" descr="Text&#10;&#10;Description automatically generated with medium confidence">
            <a:extLst>
              <a:ext uri="{FF2B5EF4-FFF2-40B4-BE49-F238E27FC236}">
                <a16:creationId xmlns:a16="http://schemas.microsoft.com/office/drawing/2014/main" id="{02D7E877-BB43-F030-3A3D-1B0F57788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459" y="161924"/>
            <a:ext cx="3048000" cy="893064"/>
          </a:xfrm>
          <a:prstGeom prst="rect">
            <a:avLst/>
          </a:prstGeom>
        </p:spPr>
      </p:pic>
    </p:spTree>
    <p:extLst>
      <p:ext uri="{BB962C8B-B14F-4D97-AF65-F5344CB8AC3E}">
        <p14:creationId xmlns:p14="http://schemas.microsoft.com/office/powerpoint/2010/main" val="30000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B203BA-5AFA-6552-0C2D-569F0619837B}"/>
              </a:ext>
            </a:extLst>
          </p:cNvPr>
          <p:cNvSpPr txBox="1"/>
          <p:nvPr/>
        </p:nvSpPr>
        <p:spPr>
          <a:xfrm>
            <a:off x="8842248" y="2301228"/>
            <a:ext cx="2926080" cy="16489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3100" b="1" u="sng" dirty="0">
                <a:solidFill>
                  <a:schemeClr val="tx1"/>
                </a:solidFill>
                <a:latin typeface="+mj-lt"/>
                <a:ea typeface="+mj-ea"/>
                <a:cs typeface="+mj-cs"/>
              </a:rPr>
              <a:t>Worship 2</a:t>
            </a:r>
          </a:p>
          <a:p>
            <a:pPr>
              <a:lnSpc>
                <a:spcPct val="90000"/>
              </a:lnSpc>
              <a:spcBef>
                <a:spcPct val="0"/>
              </a:spcBef>
              <a:spcAft>
                <a:spcPts val="600"/>
              </a:spcAft>
            </a:pPr>
            <a:r>
              <a:rPr lang="en-US" sz="3100" b="1" dirty="0">
                <a:solidFill>
                  <a:schemeClr val="tx1"/>
                </a:solidFill>
                <a:latin typeface="+mj-lt"/>
                <a:ea typeface="+mj-ea"/>
                <a:cs typeface="+mj-cs"/>
              </a:rPr>
              <a:t>Christian belief: God as creator</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ee the source image">
            <a:extLst>
              <a:ext uri="{FF2B5EF4-FFF2-40B4-BE49-F238E27FC236}">
                <a16:creationId xmlns:a16="http://schemas.microsoft.com/office/drawing/2014/main" id="{2E44D3B6-8FB9-E886-5A62-FCE502BBA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FE660-3A98-9A41-CDE1-82F1B0BD0F54}"/>
              </a:ext>
            </a:extLst>
          </p:cNvPr>
          <p:cNvPicPr>
            <a:picLocks noChangeAspect="1"/>
          </p:cNvPicPr>
          <p:nvPr/>
        </p:nvPicPr>
        <p:blipFill rotWithShape="1">
          <a:blip r:embed="rId3"/>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A1B8F0-DC90-0750-7488-C7C203A9C07D}"/>
              </a:ext>
            </a:extLst>
          </p:cNvPr>
          <p:cNvSpPr txBox="1"/>
          <p:nvPr/>
        </p:nvSpPr>
        <p:spPr>
          <a:xfrm>
            <a:off x="523875" y="5317240"/>
            <a:ext cx="11210925" cy="7448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lnSpc>
                <a:spcPct val="90000"/>
              </a:lnSpc>
              <a:spcBef>
                <a:spcPct val="0"/>
              </a:spcBef>
              <a:spcAft>
                <a:spcPts val="600"/>
              </a:spcAft>
            </a:pPr>
            <a:r>
              <a:rPr lang="en-US" sz="36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Have you ever watched a potter at work?</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4E6C72-A413-C410-597F-5830BF59D4EF}"/>
              </a:ext>
            </a:extLst>
          </p:cNvPr>
          <p:cNvSpPr txBox="1"/>
          <p:nvPr/>
        </p:nvSpPr>
        <p:spPr>
          <a:xfrm>
            <a:off x="446314" y="5481935"/>
            <a:ext cx="1112519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The Bible says God took clay, formed it into a person, and breathed life into it. God said that the rest of the Creation was good, but that we are the best thing he made. For Christians he is the creator God.</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A4556F1-8B8F-5BBE-0E31-D9A153225710}"/>
              </a:ext>
            </a:extLst>
          </p:cNvPr>
          <p:cNvPicPr>
            <a:picLocks noChangeAspect="1"/>
          </p:cNvPicPr>
          <p:nvPr/>
        </p:nvPicPr>
        <p:blipFill>
          <a:blip r:embed="rId2"/>
          <a:stretch>
            <a:fillRect/>
          </a:stretch>
        </p:blipFill>
        <p:spPr>
          <a:xfrm>
            <a:off x="722538" y="368846"/>
            <a:ext cx="3376949" cy="4502598"/>
          </a:xfrm>
          <a:prstGeom prst="rect">
            <a:avLst/>
          </a:prstGeom>
        </p:spPr>
      </p:pic>
      <p:sp>
        <p:nvSpPr>
          <p:cNvPr id="7" name="TextBox 6">
            <a:extLst>
              <a:ext uri="{FF2B5EF4-FFF2-40B4-BE49-F238E27FC236}">
                <a16:creationId xmlns:a16="http://schemas.microsoft.com/office/drawing/2014/main" id="{5CEC3E55-9447-3B09-EC5A-DB810C8785E9}"/>
              </a:ext>
            </a:extLst>
          </p:cNvPr>
          <p:cNvSpPr txBox="1"/>
          <p:nvPr/>
        </p:nvSpPr>
        <p:spPr>
          <a:xfrm>
            <a:off x="6275613" y="4455946"/>
            <a:ext cx="52959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else do you think the story teaches about God?</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9514C94C-2F72-623D-0936-020DC232D98D}"/>
              </a:ext>
            </a:extLst>
          </p:cNvPr>
          <p:cNvPicPr>
            <a:picLocks noChangeAspect="1"/>
          </p:cNvPicPr>
          <p:nvPr/>
        </p:nvPicPr>
        <p:blipFill>
          <a:blip r:embed="rId3"/>
          <a:stretch>
            <a:fillRect/>
          </a:stretch>
        </p:blipFill>
        <p:spPr>
          <a:xfrm>
            <a:off x="5355320" y="225830"/>
            <a:ext cx="5474390" cy="3716242"/>
          </a:xfrm>
          <a:prstGeom prst="rect">
            <a:avLst/>
          </a:prstGeom>
        </p:spPr>
      </p:pic>
      <p:sp>
        <p:nvSpPr>
          <p:cNvPr id="8" name="TextBox 7">
            <a:extLst>
              <a:ext uri="{FF2B5EF4-FFF2-40B4-BE49-F238E27FC236}">
                <a16:creationId xmlns:a16="http://schemas.microsoft.com/office/drawing/2014/main" id="{4E8D1027-D7C9-0720-704A-6727FD124D10}"/>
              </a:ext>
            </a:extLst>
          </p:cNvPr>
          <p:cNvSpPr txBox="1"/>
          <p:nvPr/>
        </p:nvSpPr>
        <p:spPr>
          <a:xfrm>
            <a:off x="7322654" y="520390"/>
            <a:ext cx="6097656" cy="1077218"/>
          </a:xfrm>
          <a:prstGeom prst="rect">
            <a:avLst/>
          </a:prstGeom>
          <a:noFill/>
        </p:spPr>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sz="3200" b="1" dirty="0">
              <a:latin typeface="Tahoma" panose="020B0604030504040204" pitchFamily="34" charset="0"/>
              <a:ea typeface="Tahoma" panose="020B0604030504040204" pitchFamily="34" charset="0"/>
              <a:cs typeface="Tahoma" panose="020B0604030504040204" pitchFamily="34" charset="0"/>
            </a:endParaRPr>
          </a:p>
          <a:p>
            <a:endParaRPr lang="en-GB"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7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33063-3446-D557-D48C-7BA61F1D294D}"/>
              </a:ext>
            </a:extLst>
          </p:cNvPr>
          <p:cNvSpPr txBox="1"/>
          <p:nvPr/>
        </p:nvSpPr>
        <p:spPr>
          <a:xfrm>
            <a:off x="4838700" y="845357"/>
            <a:ext cx="3857626"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Time to reflect or time to pray….</a:t>
            </a:r>
          </a:p>
        </p:txBody>
      </p:sp>
      <p:sp>
        <p:nvSpPr>
          <p:cNvPr id="6" name="TextBox 5">
            <a:extLst>
              <a:ext uri="{FF2B5EF4-FFF2-40B4-BE49-F238E27FC236}">
                <a16:creationId xmlns:a16="http://schemas.microsoft.com/office/drawing/2014/main" id="{9A21575F-284E-4171-AD2D-4A996169427C}"/>
              </a:ext>
            </a:extLst>
          </p:cNvPr>
          <p:cNvSpPr txBox="1"/>
          <p:nvPr/>
        </p:nvSpPr>
        <p:spPr>
          <a:xfrm>
            <a:off x="318408" y="335845"/>
            <a:ext cx="4212772" cy="61863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Prayer</a:t>
            </a:r>
          </a:p>
          <a:p>
            <a:pPr algn="ct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God of the universe,</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We thank You for Your many good gifts -</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For the beauty of Creation and its rich and varied fruits,</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For clean water and fresh air, for food and shelter, animals and plants.</a:t>
            </a:r>
            <a:endParaRPr lang="en-US" b="0" i="0" dirty="0">
              <a:solidFill>
                <a:srgbClr val="000000"/>
              </a:solidFill>
              <a:effectLst/>
              <a:latin typeface="comic sans ms" panose="030F0702030302020204" pitchFamily="66" charset="0"/>
            </a:endParaRPr>
          </a:p>
          <a:p>
            <a:pPr algn="just"/>
            <a:r>
              <a:rPr lang="en-US" b="0" i="0" dirty="0">
                <a:solidFill>
                  <a:srgbClr val="000000"/>
                </a:solidFill>
                <a:effectLst/>
                <a:latin typeface="comic sans ms" panose="030F0702030302020204" pitchFamily="66" charset="0"/>
              </a:rPr>
              <a:t> </a:t>
            </a:r>
          </a:p>
          <a:p>
            <a:pPr algn="ctr"/>
            <a:r>
              <a:rPr lang="en-US" b="0" i="0" dirty="0">
                <a:solidFill>
                  <a:srgbClr val="000000"/>
                </a:solidFill>
                <a:effectLst/>
                <a:latin typeface="Comic Sans MS" panose="030F0702030302020204" pitchFamily="66" charset="0"/>
              </a:rPr>
              <a:t>Forgive us for the times we have taken the earth's resources</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for granted</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And wasted what You have given us.</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Transform our hearts and minds</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So that we would learn to care and share,</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To touch the earth with gentleness and with love,</a:t>
            </a: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Respecting all living things.</a:t>
            </a:r>
          </a:p>
          <a:p>
            <a:pPr algn="ctr"/>
            <a:r>
              <a:rPr lang="en-US" dirty="0">
                <a:solidFill>
                  <a:srgbClr val="000000"/>
                </a:solidFill>
                <a:latin typeface="Comic Sans MS" panose="030F0702030302020204" pitchFamily="66" charset="0"/>
              </a:rPr>
              <a:t>Amen</a:t>
            </a:r>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7" name="TextBox 6">
            <a:extLst>
              <a:ext uri="{FF2B5EF4-FFF2-40B4-BE49-F238E27FC236}">
                <a16:creationId xmlns:a16="http://schemas.microsoft.com/office/drawing/2014/main" id="{B7E20544-EA65-547F-80D2-ADBF955FE9C2}"/>
              </a:ext>
            </a:extLst>
          </p:cNvPr>
          <p:cNvSpPr txBox="1"/>
          <p:nvPr/>
        </p:nvSpPr>
        <p:spPr>
          <a:xfrm>
            <a:off x="4750905" y="4432550"/>
            <a:ext cx="712268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Reflect</a:t>
            </a:r>
          </a:p>
          <a:p>
            <a:r>
              <a:rPr lang="en-US" dirty="0">
                <a:latin typeface="Tahoma" panose="020B0604030504040204" pitchFamily="34" charset="0"/>
                <a:ea typeface="Tahoma" panose="020B0604030504040204" pitchFamily="34" charset="0"/>
                <a:cs typeface="Tahoma" panose="020B0604030504040204" pitchFamily="34" charset="0"/>
              </a:rPr>
              <a:t>Look at the person next to you, what is similar about both of you? What things are not the same? Being different is ok, being different is good, it would be boring if we were all the same. </a:t>
            </a:r>
            <a:r>
              <a:rPr lang="en-GB" dirty="0">
                <a:latin typeface="Tahoma" panose="020B0604030504040204" pitchFamily="34" charset="0"/>
                <a:ea typeface="Tahoma" panose="020B0604030504040204" pitchFamily="34" charset="0"/>
                <a:cs typeface="Tahoma" panose="020B0604030504040204" pitchFamily="34" charset="0"/>
              </a:rPr>
              <a:t>Look at your fingers. If you look carefully you will see fingerprints. Each of yours are completely individual. No one has the same finger prints</a:t>
            </a:r>
            <a:r>
              <a:rPr lang="en-US"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p:txBody>
      </p:sp>
      <p:pic>
        <p:nvPicPr>
          <p:cNvPr id="10" name="Picture 9">
            <a:extLst>
              <a:ext uri="{FF2B5EF4-FFF2-40B4-BE49-F238E27FC236}">
                <a16:creationId xmlns:a16="http://schemas.microsoft.com/office/drawing/2014/main" id="{FDFE6A4C-2991-47FB-ECF6-D5DD1B5329C1}"/>
              </a:ext>
            </a:extLst>
          </p:cNvPr>
          <p:cNvPicPr>
            <a:picLocks noChangeAspect="1"/>
          </p:cNvPicPr>
          <p:nvPr/>
        </p:nvPicPr>
        <p:blipFill>
          <a:blip r:embed="rId2"/>
          <a:stretch>
            <a:fillRect/>
          </a:stretch>
        </p:blipFill>
        <p:spPr>
          <a:xfrm>
            <a:off x="8937093" y="117126"/>
            <a:ext cx="2743200" cy="2600325"/>
          </a:xfrm>
          <a:prstGeom prst="rect">
            <a:avLst/>
          </a:prstGeom>
        </p:spPr>
      </p:pic>
      <p:sp>
        <p:nvSpPr>
          <p:cNvPr id="9" name="TextBox 8">
            <a:extLst>
              <a:ext uri="{FF2B5EF4-FFF2-40B4-BE49-F238E27FC236}">
                <a16:creationId xmlns:a16="http://schemas.microsoft.com/office/drawing/2014/main" id="{0A825242-B1D8-7A1C-5D88-0534D496ACD8}"/>
              </a:ext>
            </a:extLst>
          </p:cNvPr>
          <p:cNvSpPr txBox="1"/>
          <p:nvPr/>
        </p:nvSpPr>
        <p:spPr>
          <a:xfrm>
            <a:off x="4750905" y="2758647"/>
            <a:ext cx="712268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Christians believe God is the creator of the whole world and that he created humans in his own image. They believe God created you to be as you are because he doesn’t make mistakes. When God created the world and the humans in it, he said that it was good. Therefore Christians believe you are good and perfect.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22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473C14-DD7A-7D70-41D4-0B828D68CC9C}"/>
              </a:ext>
            </a:extLst>
          </p:cNvPr>
          <p:cNvSpPr txBox="1"/>
          <p:nvPr/>
        </p:nvSpPr>
        <p:spPr>
          <a:xfrm>
            <a:off x="952958" y="2917003"/>
            <a:ext cx="402147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Song </a:t>
            </a:r>
            <a:r>
              <a:rPr lang="en-GB" sz="2400" dirty="0">
                <a:latin typeface="Tahoma" panose="020B0604030504040204" pitchFamily="34" charset="0"/>
                <a:ea typeface="Tahoma" panose="020B0604030504040204" pitchFamily="34" charset="0"/>
                <a:cs typeface="Tahoma" panose="020B0604030504040204" pitchFamily="34" charset="0"/>
                <a:hlinkClick r:id="rId3"/>
              </a:rPr>
              <a:t>Creator God – YouTube </a:t>
            </a:r>
            <a:r>
              <a:rPr lang="en-GB" sz="2400" dirty="0">
                <a:latin typeface="Tahoma" panose="020B0604030504040204" pitchFamily="34" charset="0"/>
                <a:ea typeface="Tahoma" panose="020B0604030504040204" pitchFamily="34" charset="0"/>
                <a:cs typeface="Tahoma" panose="020B0604030504040204" pitchFamily="34" charset="0"/>
              </a:rPr>
              <a:t>  This song is sung by Christians during worship. It reminds them that God created everything. You can either listen, think about the words or join in if you want to. </a:t>
            </a:r>
          </a:p>
        </p:txBody>
      </p:sp>
      <p:pic>
        <p:nvPicPr>
          <p:cNvPr id="9" name="Picture 8">
            <a:extLst>
              <a:ext uri="{FF2B5EF4-FFF2-40B4-BE49-F238E27FC236}">
                <a16:creationId xmlns:a16="http://schemas.microsoft.com/office/drawing/2014/main" id="{AC1F3971-0136-D6F6-3C35-39BFBC11FFA8}"/>
              </a:ext>
            </a:extLst>
          </p:cNvPr>
          <p:cNvPicPr>
            <a:picLocks noChangeAspect="1"/>
          </p:cNvPicPr>
          <p:nvPr/>
        </p:nvPicPr>
        <p:blipFill>
          <a:blip r:embed="rId4"/>
          <a:stretch>
            <a:fillRect/>
          </a:stretch>
        </p:blipFill>
        <p:spPr>
          <a:xfrm>
            <a:off x="385637" y="490659"/>
            <a:ext cx="2847975" cy="1609725"/>
          </a:xfrm>
          <a:prstGeom prst="rect">
            <a:avLst/>
          </a:prstGeom>
        </p:spPr>
      </p:pic>
      <p:sp>
        <p:nvSpPr>
          <p:cNvPr id="10" name="TextBox 9">
            <a:extLst>
              <a:ext uri="{FF2B5EF4-FFF2-40B4-BE49-F238E27FC236}">
                <a16:creationId xmlns:a16="http://schemas.microsoft.com/office/drawing/2014/main" id="{A03F6DF4-1E8E-FA11-1B53-2B72BE84BAD3}"/>
              </a:ext>
            </a:extLst>
          </p:cNvPr>
          <p:cNvSpPr txBox="1"/>
          <p:nvPr/>
        </p:nvSpPr>
        <p:spPr>
          <a:xfrm>
            <a:off x="2853292" y="709343"/>
            <a:ext cx="3657600" cy="1107996"/>
          </a:xfrm>
          <a:prstGeom prst="rect">
            <a:avLst/>
          </a:prstGeom>
          <a:noFill/>
        </p:spPr>
        <p:txBody>
          <a:bodyPr wrap="square" rtlCol="0">
            <a:spAutoFit/>
          </a:bodyPr>
          <a:lstStyle/>
          <a:p>
            <a:pPr algn="ctr"/>
            <a:r>
              <a:rPr lang="en-GB" sz="6600" b="1" dirty="0"/>
              <a:t>Song</a:t>
            </a:r>
            <a:endParaRPr lang="en-GB" b="1" dirty="0"/>
          </a:p>
        </p:txBody>
      </p:sp>
      <p:pic>
        <p:nvPicPr>
          <p:cNvPr id="11" name="Picture 10">
            <a:extLst>
              <a:ext uri="{FF2B5EF4-FFF2-40B4-BE49-F238E27FC236}">
                <a16:creationId xmlns:a16="http://schemas.microsoft.com/office/drawing/2014/main" id="{85166172-BF5B-A091-00B6-D2752DD589DF}"/>
              </a:ext>
            </a:extLst>
          </p:cNvPr>
          <p:cNvPicPr>
            <a:picLocks noChangeAspect="1"/>
          </p:cNvPicPr>
          <p:nvPr/>
        </p:nvPicPr>
        <p:blipFill>
          <a:blip r:embed="rId5"/>
          <a:stretch>
            <a:fillRect/>
          </a:stretch>
        </p:blipFill>
        <p:spPr>
          <a:xfrm>
            <a:off x="6715252" y="157667"/>
            <a:ext cx="5091111" cy="6533767"/>
          </a:xfrm>
          <a:prstGeom prst="rect">
            <a:avLst/>
          </a:prstGeom>
        </p:spPr>
      </p:pic>
    </p:spTree>
    <p:extLst>
      <p:ext uri="{BB962C8B-B14F-4D97-AF65-F5344CB8AC3E}">
        <p14:creationId xmlns:p14="http://schemas.microsoft.com/office/powerpoint/2010/main" val="36769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B203BA-5AFA-6552-0C2D-569F0619837B}"/>
              </a:ext>
            </a:extLst>
          </p:cNvPr>
          <p:cNvSpPr txBox="1"/>
          <p:nvPr/>
        </p:nvSpPr>
        <p:spPr>
          <a:xfrm>
            <a:off x="8842248" y="2301228"/>
            <a:ext cx="2926080" cy="16489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a:bodyPr>
          <a:lstStyle/>
          <a:p>
            <a:pPr>
              <a:lnSpc>
                <a:spcPct val="90000"/>
              </a:lnSpc>
              <a:spcBef>
                <a:spcPct val="0"/>
              </a:spcBef>
              <a:spcAft>
                <a:spcPts val="600"/>
              </a:spcAft>
            </a:pPr>
            <a:r>
              <a:rPr lang="en-US" sz="3100" b="1" u="sng" dirty="0">
                <a:solidFill>
                  <a:schemeClr val="tx1"/>
                </a:solidFill>
                <a:latin typeface="+mj-lt"/>
                <a:ea typeface="+mj-ea"/>
                <a:cs typeface="+mj-cs"/>
              </a:rPr>
              <a:t>Worship 3</a:t>
            </a:r>
          </a:p>
          <a:p>
            <a:pPr>
              <a:lnSpc>
                <a:spcPct val="90000"/>
              </a:lnSpc>
              <a:spcBef>
                <a:spcPct val="0"/>
              </a:spcBef>
              <a:spcAft>
                <a:spcPts val="600"/>
              </a:spcAft>
            </a:pPr>
            <a:r>
              <a:rPr lang="en-US" sz="3100" b="1" dirty="0">
                <a:solidFill>
                  <a:schemeClr val="tx1"/>
                </a:solidFill>
                <a:latin typeface="+mj-lt"/>
                <a:ea typeface="+mj-ea"/>
                <a:cs typeface="+mj-cs"/>
              </a:rPr>
              <a:t>Christian belief: God is my fortress. </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ee the source image">
            <a:extLst>
              <a:ext uri="{FF2B5EF4-FFF2-40B4-BE49-F238E27FC236}">
                <a16:creationId xmlns:a16="http://schemas.microsoft.com/office/drawing/2014/main" id="{2E44D3B6-8FB9-E886-5A62-FCE502BBA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C06B7-9D21-93F8-CBC9-8B70F8D34835}"/>
              </a:ext>
            </a:extLst>
          </p:cNvPr>
          <p:cNvPicPr>
            <a:picLocks noChangeAspect="1"/>
          </p:cNvPicPr>
          <p:nvPr/>
        </p:nvPicPr>
        <p:blipFill>
          <a:blip r:embed="rId3"/>
          <a:stretch>
            <a:fillRect/>
          </a:stretch>
        </p:blipFill>
        <p:spPr>
          <a:xfrm>
            <a:off x="0" y="42862"/>
            <a:ext cx="5524500" cy="6772275"/>
          </a:xfrm>
          <a:prstGeom prst="rect">
            <a:avLst/>
          </a:prstGeom>
        </p:spPr>
      </p:pic>
      <p:pic>
        <p:nvPicPr>
          <p:cNvPr id="2052" name="Picture 4" descr="See the source image">
            <a:extLst>
              <a:ext uri="{FF2B5EF4-FFF2-40B4-BE49-F238E27FC236}">
                <a16:creationId xmlns:a16="http://schemas.microsoft.com/office/drawing/2014/main" id="{85D30300-8A5F-2578-94F7-EF4FA9013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991510"/>
            <a:ext cx="5019675"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237F3BDC-07C4-2EED-0EEB-856832979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14301"/>
            <a:ext cx="6429375" cy="4021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656B84-CF2F-A38B-C321-C6A371E2C900}"/>
              </a:ext>
            </a:extLst>
          </p:cNvPr>
          <p:cNvSpPr txBox="1"/>
          <p:nvPr/>
        </p:nvSpPr>
        <p:spPr>
          <a:xfrm>
            <a:off x="3089415" y="3429000"/>
            <a:ext cx="4587737"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000" b="1" dirty="0">
                <a:latin typeface="Tahoma" panose="020B0604030504040204" pitchFamily="34" charset="0"/>
                <a:ea typeface="Tahoma" panose="020B0604030504040204" pitchFamily="34" charset="0"/>
                <a:cs typeface="Tahoma" panose="020B0604030504040204" pitchFamily="34" charset="0"/>
              </a:rPr>
              <a:t>Have you ever visited a strong building? </a:t>
            </a:r>
          </a:p>
          <a:p>
            <a:pPr algn="ctr"/>
            <a:r>
              <a:rPr lang="en-GB" sz="4000" b="1" dirty="0">
                <a:latin typeface="Tahoma" panose="020B0604030504040204" pitchFamily="34" charset="0"/>
                <a:ea typeface="Tahoma" panose="020B0604030504040204" pitchFamily="34" charset="0"/>
                <a:cs typeface="Tahoma" panose="020B0604030504040204" pitchFamily="34" charset="0"/>
              </a:rPr>
              <a:t>What do they protect?</a:t>
            </a:r>
          </a:p>
        </p:txBody>
      </p:sp>
    </p:spTree>
    <p:extLst>
      <p:ext uri="{BB962C8B-B14F-4D97-AF65-F5344CB8AC3E}">
        <p14:creationId xmlns:p14="http://schemas.microsoft.com/office/powerpoint/2010/main" val="129400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FD54C-EFA9-80D7-073E-1C08BF7D86B1}"/>
              </a:ext>
            </a:extLst>
          </p:cNvPr>
          <p:cNvSpPr txBox="1"/>
          <p:nvPr/>
        </p:nvSpPr>
        <p:spPr>
          <a:xfrm>
            <a:off x="286871" y="420452"/>
            <a:ext cx="11705104"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Christians believe that God is like a fortress or a strong tower.</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See the source image">
            <a:extLst>
              <a:ext uri="{FF2B5EF4-FFF2-40B4-BE49-F238E27FC236}">
                <a16:creationId xmlns:a16="http://schemas.microsoft.com/office/drawing/2014/main" id="{D25200DF-4EE2-7B6F-E9B6-E3BE8C120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98" y="1643975"/>
            <a:ext cx="5000625" cy="5000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D9987B05-F287-241E-E030-CF43A9646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478" y="1643975"/>
            <a:ext cx="5107021"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0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6E9D06-B918-DD16-B721-64419580AB6F}"/>
              </a:ext>
            </a:extLst>
          </p:cNvPr>
          <p:cNvSpPr txBox="1"/>
          <p:nvPr/>
        </p:nvSpPr>
        <p:spPr>
          <a:xfrm>
            <a:off x="7295322" y="2328385"/>
            <a:ext cx="4661452"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solidFill>
                  <a:srgbClr val="000000"/>
                </a:solidFill>
                <a:effectLst/>
                <a:latin typeface="Tahoma" panose="020B0604030504040204" pitchFamily="34" charset="0"/>
                <a:ea typeface="Times New Roman" panose="02020603050405020304" pitchFamily="18" charset="0"/>
              </a:rPr>
              <a:t>What gave Daniel courage was not his own strength or power, but knowing that God was with him and would protect him. </a:t>
            </a:r>
            <a:endParaRPr lang="en-GB"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D17B75E-E4E9-5FBB-A49B-DA42DD97657A}"/>
              </a:ext>
            </a:extLst>
          </p:cNvPr>
          <p:cNvSpPr txBox="1"/>
          <p:nvPr/>
        </p:nvSpPr>
        <p:spPr>
          <a:xfrm>
            <a:off x="286871" y="420452"/>
            <a:ext cx="594123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Daniel and the Lion’s Den</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56DF4DE-467A-3AFD-B1E1-136B06E2167D}"/>
              </a:ext>
            </a:extLst>
          </p:cNvPr>
          <p:cNvSpPr txBox="1"/>
          <p:nvPr/>
        </p:nvSpPr>
        <p:spPr>
          <a:xfrm>
            <a:off x="3257488" y="5606551"/>
            <a:ext cx="52959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else do you think the story teaches about God?</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2BCDAD90-E1B7-0FA4-8EE0-06CA78AA7085}"/>
              </a:ext>
            </a:extLst>
          </p:cNvPr>
          <p:cNvPicPr>
            <a:picLocks noChangeAspect="1"/>
          </p:cNvPicPr>
          <p:nvPr/>
        </p:nvPicPr>
        <p:blipFill>
          <a:blip r:embed="rId3"/>
          <a:stretch>
            <a:fillRect/>
          </a:stretch>
        </p:blipFill>
        <p:spPr>
          <a:xfrm>
            <a:off x="606495" y="1780864"/>
            <a:ext cx="6434374" cy="3296272"/>
          </a:xfrm>
          <a:prstGeom prst="rect">
            <a:avLst/>
          </a:prstGeom>
        </p:spPr>
      </p:pic>
      <p:sp>
        <p:nvSpPr>
          <p:cNvPr id="9" name="TextBox 8">
            <a:extLst>
              <a:ext uri="{FF2B5EF4-FFF2-40B4-BE49-F238E27FC236}">
                <a16:creationId xmlns:a16="http://schemas.microsoft.com/office/drawing/2014/main" id="{F8CCF2AF-CA1F-4167-6578-C9A3012CAACF}"/>
              </a:ext>
            </a:extLst>
          </p:cNvPr>
          <p:cNvSpPr txBox="1"/>
          <p:nvPr/>
        </p:nvSpPr>
        <p:spPr>
          <a:xfrm>
            <a:off x="1637471" y="5104569"/>
            <a:ext cx="6097656" cy="1077218"/>
          </a:xfrm>
          <a:prstGeom prst="rect">
            <a:avLst/>
          </a:prstGeom>
          <a:noFill/>
        </p:spPr>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sz="3200" b="1" dirty="0">
              <a:latin typeface="Tahoma" panose="020B0604030504040204" pitchFamily="34" charset="0"/>
              <a:ea typeface="Tahoma" panose="020B0604030504040204" pitchFamily="34" charset="0"/>
              <a:cs typeface="Tahoma" panose="020B0604030504040204" pitchFamily="34" charset="0"/>
            </a:endParaRPr>
          </a:p>
          <a:p>
            <a:endParaRPr lang="en-GB"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22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90E95-1AB0-8402-808E-68B7088F0CBE}"/>
              </a:ext>
            </a:extLst>
          </p:cNvPr>
          <p:cNvSpPr txBox="1"/>
          <p:nvPr/>
        </p:nvSpPr>
        <p:spPr>
          <a:xfrm>
            <a:off x="902232" y="460152"/>
            <a:ext cx="1012499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Time to reflect or time to pray….</a:t>
            </a:r>
          </a:p>
        </p:txBody>
      </p:sp>
      <p:sp>
        <p:nvSpPr>
          <p:cNvPr id="3" name="TextBox 2">
            <a:extLst>
              <a:ext uri="{FF2B5EF4-FFF2-40B4-BE49-F238E27FC236}">
                <a16:creationId xmlns:a16="http://schemas.microsoft.com/office/drawing/2014/main" id="{DE1ACF09-3CEF-20CB-BA3B-9DFB19C5C80F}"/>
              </a:ext>
            </a:extLst>
          </p:cNvPr>
          <p:cNvSpPr txBox="1"/>
          <p:nvPr/>
        </p:nvSpPr>
        <p:spPr>
          <a:xfrm>
            <a:off x="902232" y="3072271"/>
            <a:ext cx="4565119"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Prayer</a:t>
            </a:r>
          </a:p>
          <a:p>
            <a:r>
              <a:rPr lang="en-US" sz="1800" dirty="0">
                <a:latin typeface="Tahoma" panose="020B0604030504040204" pitchFamily="34" charset="0"/>
                <a:ea typeface="Tahoma" panose="020B0604030504040204" pitchFamily="34" charset="0"/>
                <a:cs typeface="Tahoma" panose="020B0604030504040204" pitchFamily="34" charset="0"/>
              </a:rPr>
              <a:t>Dear God,</a:t>
            </a:r>
          </a:p>
          <a:p>
            <a:r>
              <a:rPr lang="en-US" sz="1800" dirty="0">
                <a:latin typeface="Tahoma" panose="020B0604030504040204" pitchFamily="34" charset="0"/>
                <a:ea typeface="Tahoma" panose="020B0604030504040204" pitchFamily="34" charset="0"/>
                <a:cs typeface="Tahoma" panose="020B0604030504040204" pitchFamily="34" charset="0"/>
              </a:rPr>
              <a:t>Thank you that you are always with us.</a:t>
            </a:r>
          </a:p>
          <a:p>
            <a:r>
              <a:rPr lang="en-US" dirty="0">
                <a:latin typeface="Tahoma" panose="020B0604030504040204" pitchFamily="34" charset="0"/>
                <a:ea typeface="Tahoma" panose="020B0604030504040204" pitchFamily="34" charset="0"/>
                <a:cs typeface="Tahoma" panose="020B0604030504040204" pitchFamily="34" charset="0"/>
              </a:rPr>
              <a:t>That you are here to love and protect us.</a:t>
            </a: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Even when we feel like you are not there, help us to trust you.</a:t>
            </a:r>
          </a:p>
          <a:p>
            <a:r>
              <a:rPr lang="en-US" sz="1800" dirty="0">
                <a:latin typeface="Tahoma" panose="020B0604030504040204" pitchFamily="34" charset="0"/>
                <a:ea typeface="Tahoma" panose="020B0604030504040204" pitchFamily="34" charset="0"/>
                <a:cs typeface="Tahoma" panose="020B0604030504040204" pitchFamily="34" charset="0"/>
              </a:rPr>
              <a:t>Help us always to take the time to help others when they are sad or struggling.</a:t>
            </a:r>
          </a:p>
          <a:p>
            <a:r>
              <a:rPr lang="en-US" sz="1800" dirty="0">
                <a:latin typeface="Tahoma" panose="020B0604030504040204" pitchFamily="34" charset="0"/>
                <a:ea typeface="Tahoma" panose="020B0604030504040204" pitchFamily="34" charset="0"/>
                <a:cs typeface="Tahoma" panose="020B0604030504040204" pitchFamily="34" charset="0"/>
              </a:rPr>
              <a:t>Help us to protect one another.</a:t>
            </a:r>
          </a:p>
          <a:p>
            <a:r>
              <a:rPr lang="en-US" dirty="0">
                <a:latin typeface="Tahoma" panose="020B0604030504040204" pitchFamily="34" charset="0"/>
                <a:ea typeface="Tahoma" panose="020B0604030504040204" pitchFamily="34" charset="0"/>
                <a:cs typeface="Tahoma" panose="020B0604030504040204" pitchFamily="34" charset="0"/>
              </a:rPr>
              <a:t>Amen</a:t>
            </a:r>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13C9CC37-BBFA-1246-009B-7E1248E507FA}"/>
              </a:ext>
            </a:extLst>
          </p:cNvPr>
          <p:cNvSpPr txBox="1"/>
          <p:nvPr/>
        </p:nvSpPr>
        <p:spPr>
          <a:xfrm>
            <a:off x="5928707" y="3210770"/>
            <a:ext cx="5307503"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Reflect</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Remember we are never alone even if we sometimes feel like it. We always have other people around us to help and support us when we experience difficult situations. Look at your hand. Can you name a trusted adult to talk </a:t>
            </a:r>
          </a:p>
          <a:p>
            <a:r>
              <a:rPr lang="en-GB" dirty="0">
                <a:latin typeface="Tahoma" panose="020B0604030504040204" pitchFamily="34" charset="0"/>
                <a:ea typeface="Tahoma" panose="020B0604030504040204" pitchFamily="34" charset="0"/>
                <a:cs typeface="Tahoma" panose="020B0604030504040204" pitchFamily="34" charset="0"/>
              </a:rPr>
              <a:t>to for each of your fingers?</a:t>
            </a:r>
            <a:endParaRPr lang="en-US" sz="1800"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a:extLst>
              <a:ext uri="{FF2B5EF4-FFF2-40B4-BE49-F238E27FC236}">
                <a16:creationId xmlns:a16="http://schemas.microsoft.com/office/drawing/2014/main" id="{B702B063-5147-91EF-8C03-B8A3492706D7}"/>
              </a:ext>
            </a:extLst>
          </p:cNvPr>
          <p:cNvSpPr txBox="1"/>
          <p:nvPr/>
        </p:nvSpPr>
        <p:spPr>
          <a:xfrm>
            <a:off x="859330" y="1319935"/>
            <a:ext cx="1021079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Think about some of the things that hurt or upset you. Each one of these things could be described as a weapon attacking us. But Christians believe we can always turn to God for comfort and support. </a:t>
            </a:r>
            <a:r>
              <a:rPr lang="en-US" b="1" dirty="0">
                <a:latin typeface="Tahoma" panose="020B0604030504040204" pitchFamily="34" charset="0"/>
                <a:ea typeface="Tahoma" panose="020B0604030504040204" pitchFamily="34" charset="0"/>
                <a:cs typeface="Tahoma" panose="020B0604030504040204" pitchFamily="34" charset="0"/>
              </a:rPr>
              <a:t>He is like a strong fortress. </a:t>
            </a:r>
            <a:r>
              <a:rPr lang="en-US" dirty="0">
                <a:latin typeface="Tahoma" panose="020B0604030504040204" pitchFamily="34" charset="0"/>
                <a:ea typeface="Tahoma" panose="020B0604030504040204" pitchFamily="34" charset="0"/>
                <a:cs typeface="Tahoma" panose="020B0604030504040204" pitchFamily="34" charset="0"/>
              </a:rPr>
              <a:t>Our enemy may try and hurt us, but these weapons are useless against the strong walls of God’s love. Christians believe the Bible makes it clear that we are never alone and that God is always with us.</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Free Hand Outline Png, Download Free Hand Outline Png png images, Free  ClipArts on Clipart Library">
            <a:extLst>
              <a:ext uri="{FF2B5EF4-FFF2-40B4-BE49-F238E27FC236}">
                <a16:creationId xmlns:a16="http://schemas.microsoft.com/office/drawing/2014/main" id="{506B6219-4390-B05A-D5B5-E367004BE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920" y="5014156"/>
            <a:ext cx="1568312" cy="166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5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FEAD6C-54B8-77A4-C54F-371751A3502A}"/>
              </a:ext>
            </a:extLst>
          </p:cNvPr>
          <p:cNvSpPr txBox="1"/>
          <p:nvPr/>
        </p:nvSpPr>
        <p:spPr>
          <a:xfrm>
            <a:off x="701507" y="1285810"/>
            <a:ext cx="10204618"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Bible uses different names for God to convey specific, personal meaning and identity. This resource explores some of these names:</a:t>
            </a: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God … the perfect father.</a:t>
            </a:r>
          </a:p>
          <a:p>
            <a:pPr marL="342900" indent="-342900">
              <a:buAutoNum type="arabicPeriod"/>
            </a:pP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God … the creator.</a:t>
            </a:r>
          </a:p>
          <a:p>
            <a:pPr marL="342900" indent="-342900">
              <a:buAutoNum type="arabicPeriod"/>
            </a:pP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God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 a strong tower.</a:t>
            </a:r>
          </a:p>
          <a:p>
            <a:pPr marL="342900" indent="-342900">
              <a:buAutoNum type="arabicPeriod"/>
            </a:pP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God …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the Almighty.</a:t>
            </a:r>
            <a:endPar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Tx/>
              <a:buAutoNum type="arabicPeriod"/>
            </a:pPr>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God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 the one who sees me.</a:t>
            </a:r>
          </a:p>
          <a:p>
            <a:endPar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r>
              <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These collective worship resources are designed for use in Church of England Primary schools.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They can be used at any time of year. </a:t>
            </a:r>
          </a:p>
          <a:p>
            <a:endParaRPr lang="en-US"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Suggestions and links for songs are included but schools may find more suitable alternatives amongst their own song banks.</a:t>
            </a: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Some slides have notes with additional advice and video links.</a:t>
            </a:r>
          </a:p>
          <a:p>
            <a:endParaRPr lang="en-US" dirty="0">
              <a:solidFill>
                <a:srgbClr val="333333"/>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Please share with colleagues. More available from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hlinkClick r:id="rId2"/>
              </a:rPr>
              <a:t>https://www.cofesuffolk.org/collective-worship</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20CCC0D2-E970-3797-8422-F868F83EA819}"/>
              </a:ext>
            </a:extLst>
          </p:cNvPr>
          <p:cNvSpPr txBox="1"/>
          <p:nvPr/>
        </p:nvSpPr>
        <p:spPr>
          <a:xfrm>
            <a:off x="763565" y="248602"/>
            <a:ext cx="348883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b="1" i="0" u="none" strike="noStrike" dirty="0">
                <a:solidFill>
                  <a:srgbClr val="333333"/>
                </a:solidFill>
                <a:effectLst/>
                <a:latin typeface="Tahoma" panose="020B0604030504040204" pitchFamily="34" charset="0"/>
                <a:ea typeface="Tahoma" panose="020B0604030504040204" pitchFamily="34" charset="0"/>
                <a:cs typeface="Tahoma" panose="020B0604030504040204" pitchFamily="34" charset="0"/>
              </a:rPr>
              <a:t>Introduction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27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15320-AE20-3D32-841F-247FDCC0AD5A}"/>
              </a:ext>
            </a:extLst>
          </p:cNvPr>
          <p:cNvSpPr txBox="1"/>
          <p:nvPr/>
        </p:nvSpPr>
        <p:spPr>
          <a:xfrm>
            <a:off x="272484" y="3701833"/>
            <a:ext cx="492265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hlinkClick r:id="rId2"/>
              </a:rPr>
              <a:t>My Lighthouse</a:t>
            </a:r>
            <a:r>
              <a:rPr lang="en-GB" sz="2400" dirty="0">
                <a:latin typeface="Tahoma" panose="020B0604030504040204" pitchFamily="34" charset="0"/>
                <a:ea typeface="Tahoma" panose="020B0604030504040204" pitchFamily="34" charset="0"/>
                <a:cs typeface="Tahoma" panose="020B0604030504040204" pitchFamily="34" charset="0"/>
              </a:rPr>
              <a:t> is a Christian worship song. You can join in with the song if you want to. You could think about God as your lighthouse or someone else in your life who keeps you strong. </a:t>
            </a:r>
          </a:p>
        </p:txBody>
      </p:sp>
      <p:pic>
        <p:nvPicPr>
          <p:cNvPr id="3" name="Picture 2">
            <a:extLst>
              <a:ext uri="{FF2B5EF4-FFF2-40B4-BE49-F238E27FC236}">
                <a16:creationId xmlns:a16="http://schemas.microsoft.com/office/drawing/2014/main" id="{461F8B1E-D7A9-55D1-87AD-31F56D262EF7}"/>
              </a:ext>
            </a:extLst>
          </p:cNvPr>
          <p:cNvPicPr>
            <a:picLocks noChangeAspect="1"/>
          </p:cNvPicPr>
          <p:nvPr/>
        </p:nvPicPr>
        <p:blipFill>
          <a:blip r:embed="rId3"/>
          <a:stretch>
            <a:fillRect/>
          </a:stretch>
        </p:blipFill>
        <p:spPr>
          <a:xfrm>
            <a:off x="788039" y="527090"/>
            <a:ext cx="2847975" cy="1609725"/>
          </a:xfrm>
          <a:prstGeom prst="rect">
            <a:avLst/>
          </a:prstGeom>
        </p:spPr>
      </p:pic>
      <p:sp>
        <p:nvSpPr>
          <p:cNvPr id="4" name="TextBox 3">
            <a:extLst>
              <a:ext uri="{FF2B5EF4-FFF2-40B4-BE49-F238E27FC236}">
                <a16:creationId xmlns:a16="http://schemas.microsoft.com/office/drawing/2014/main" id="{50C8846A-147E-9113-1986-4D90A5A8E266}"/>
              </a:ext>
            </a:extLst>
          </p:cNvPr>
          <p:cNvSpPr txBox="1"/>
          <p:nvPr/>
        </p:nvSpPr>
        <p:spPr>
          <a:xfrm>
            <a:off x="2733811" y="2321004"/>
            <a:ext cx="3657600" cy="1107996"/>
          </a:xfrm>
          <a:prstGeom prst="rect">
            <a:avLst/>
          </a:prstGeom>
          <a:noFill/>
        </p:spPr>
        <p:txBody>
          <a:bodyPr wrap="square" rtlCol="0">
            <a:spAutoFit/>
          </a:bodyPr>
          <a:lstStyle/>
          <a:p>
            <a:pPr algn="ctr"/>
            <a:r>
              <a:rPr lang="en-GB" sz="6600" b="1" dirty="0"/>
              <a:t>Song</a:t>
            </a:r>
            <a:endParaRPr lang="en-GB" b="1" dirty="0"/>
          </a:p>
        </p:txBody>
      </p:sp>
      <p:pic>
        <p:nvPicPr>
          <p:cNvPr id="8" name="Picture 7">
            <a:extLst>
              <a:ext uri="{FF2B5EF4-FFF2-40B4-BE49-F238E27FC236}">
                <a16:creationId xmlns:a16="http://schemas.microsoft.com/office/drawing/2014/main" id="{DEDB8F05-1C81-9126-0AD8-F5C053C6E49A}"/>
              </a:ext>
            </a:extLst>
          </p:cNvPr>
          <p:cNvPicPr>
            <a:picLocks noChangeAspect="1"/>
          </p:cNvPicPr>
          <p:nvPr/>
        </p:nvPicPr>
        <p:blipFill>
          <a:blip r:embed="rId4"/>
          <a:stretch>
            <a:fillRect/>
          </a:stretch>
        </p:blipFill>
        <p:spPr>
          <a:xfrm>
            <a:off x="5564982" y="342900"/>
            <a:ext cx="3305175" cy="6172200"/>
          </a:xfrm>
          <a:prstGeom prst="rect">
            <a:avLst/>
          </a:prstGeom>
        </p:spPr>
      </p:pic>
      <p:pic>
        <p:nvPicPr>
          <p:cNvPr id="10" name="Picture 9">
            <a:extLst>
              <a:ext uri="{FF2B5EF4-FFF2-40B4-BE49-F238E27FC236}">
                <a16:creationId xmlns:a16="http://schemas.microsoft.com/office/drawing/2014/main" id="{1BBB6214-6B68-3B84-C1AA-61E9C9433B53}"/>
              </a:ext>
            </a:extLst>
          </p:cNvPr>
          <p:cNvPicPr>
            <a:picLocks noChangeAspect="1"/>
          </p:cNvPicPr>
          <p:nvPr/>
        </p:nvPicPr>
        <p:blipFill>
          <a:blip r:embed="rId5"/>
          <a:stretch>
            <a:fillRect/>
          </a:stretch>
        </p:blipFill>
        <p:spPr>
          <a:xfrm>
            <a:off x="9014391" y="1897546"/>
            <a:ext cx="2905125" cy="2152650"/>
          </a:xfrm>
          <a:prstGeom prst="rect">
            <a:avLst/>
          </a:prstGeom>
        </p:spPr>
      </p:pic>
    </p:spTree>
    <p:extLst>
      <p:ext uri="{BB962C8B-B14F-4D97-AF65-F5344CB8AC3E}">
        <p14:creationId xmlns:p14="http://schemas.microsoft.com/office/powerpoint/2010/main" val="41560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B203BA-5AFA-6552-0C2D-569F0619837B}"/>
              </a:ext>
            </a:extLst>
          </p:cNvPr>
          <p:cNvSpPr txBox="1"/>
          <p:nvPr/>
        </p:nvSpPr>
        <p:spPr>
          <a:xfrm>
            <a:off x="8842248" y="2301228"/>
            <a:ext cx="2926080" cy="16489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10000"/>
          </a:bodyPr>
          <a:lstStyle/>
          <a:p>
            <a:pPr>
              <a:lnSpc>
                <a:spcPct val="90000"/>
              </a:lnSpc>
              <a:spcBef>
                <a:spcPct val="0"/>
              </a:spcBef>
              <a:spcAft>
                <a:spcPts val="600"/>
              </a:spcAft>
            </a:pPr>
            <a:r>
              <a:rPr lang="en-US" sz="3100" b="1" u="sng" dirty="0">
                <a:solidFill>
                  <a:schemeClr val="tx1"/>
                </a:solidFill>
                <a:latin typeface="+mj-lt"/>
                <a:ea typeface="+mj-ea"/>
                <a:cs typeface="+mj-cs"/>
              </a:rPr>
              <a:t>Worship 4</a:t>
            </a:r>
          </a:p>
          <a:p>
            <a:pPr>
              <a:lnSpc>
                <a:spcPct val="90000"/>
              </a:lnSpc>
              <a:spcBef>
                <a:spcPct val="0"/>
              </a:spcBef>
              <a:spcAft>
                <a:spcPts val="600"/>
              </a:spcAft>
            </a:pPr>
            <a:r>
              <a:rPr lang="en-US" sz="3100" b="1" dirty="0">
                <a:solidFill>
                  <a:schemeClr val="tx1"/>
                </a:solidFill>
                <a:latin typeface="+mj-lt"/>
                <a:ea typeface="+mj-ea"/>
                <a:cs typeface="+mj-cs"/>
              </a:rPr>
              <a:t>Christian belief: God is the Almighty</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ee the source image">
            <a:extLst>
              <a:ext uri="{FF2B5EF4-FFF2-40B4-BE49-F238E27FC236}">
                <a16:creationId xmlns:a16="http://schemas.microsoft.com/office/drawing/2014/main" id="{2E44D3B6-8FB9-E886-5A62-FCE502BBA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3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y it is so important to protect access to the dark night sky | New  Scientist">
            <a:extLst>
              <a:ext uri="{FF2B5EF4-FFF2-40B4-BE49-F238E27FC236}">
                <a16:creationId xmlns:a16="http://schemas.microsoft.com/office/drawing/2014/main" id="{66189954-1F7D-3C37-3471-F110FBD23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2BC38B4-2267-8DCC-59B0-6018AF85EF30}"/>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3600" dirty="0">
                <a:latin typeface="Tahoma" panose="020B0604030504040204" pitchFamily="34" charset="0"/>
                <a:ea typeface="Tahoma" panose="020B0604030504040204" pitchFamily="34" charset="0"/>
                <a:cs typeface="Tahoma" panose="020B0604030504040204" pitchFamily="34" charset="0"/>
              </a:rPr>
              <a:t>Do you think counting the stars is an impossible task? Have you ever tried to count them all?</a:t>
            </a:r>
          </a:p>
        </p:txBody>
      </p:sp>
    </p:spTree>
    <p:extLst>
      <p:ext uri="{BB962C8B-B14F-4D97-AF65-F5344CB8AC3E}">
        <p14:creationId xmlns:p14="http://schemas.microsoft.com/office/powerpoint/2010/main" val="179912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79B1E-6AE9-CB74-7D01-002C4ED1C7F8}"/>
              </a:ext>
            </a:extLst>
          </p:cNvPr>
          <p:cNvSpPr txBox="1"/>
          <p:nvPr/>
        </p:nvSpPr>
        <p:spPr>
          <a:xfrm>
            <a:off x="286870" y="253425"/>
            <a:ext cx="1130505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Christians believe that God is the Almighty. </a:t>
            </a:r>
            <a:r>
              <a:rPr lang="en-GB" sz="3200" dirty="0">
                <a:latin typeface="Tahoma" panose="020B0604030504040204" pitchFamily="34" charset="0"/>
                <a:ea typeface="Tahoma" panose="020B0604030504040204" pitchFamily="34" charset="0"/>
                <a:cs typeface="Tahoma" panose="020B0604030504040204" pitchFamily="34" charset="0"/>
              </a:rPr>
              <a:t>This means he can do anything and is all powerful. He knows exactly how many stars are in the sky. He even knows how many hairs are on your head.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B655B25-49F0-49DF-F63F-AF3477CDD78B}"/>
              </a:ext>
            </a:extLst>
          </p:cNvPr>
          <p:cNvSpPr txBox="1"/>
          <p:nvPr/>
        </p:nvSpPr>
        <p:spPr>
          <a:xfrm>
            <a:off x="6096001" y="3136612"/>
            <a:ext cx="52959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This is the story of Abraham and Sarah. God made them a promise which might seem impossible but for God the Almighty nothing is impossible.</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7F20EA3-E761-5199-B5D9-FEAA7D9A627A}"/>
              </a:ext>
            </a:extLst>
          </p:cNvPr>
          <p:cNvSpPr txBox="1"/>
          <p:nvPr/>
        </p:nvSpPr>
        <p:spPr>
          <a:xfrm>
            <a:off x="6096001" y="5481189"/>
            <a:ext cx="52959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else do you think the story teaches about God?</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C2B8994C-96D0-7B3D-995F-190C31461667}"/>
              </a:ext>
            </a:extLst>
          </p:cNvPr>
          <p:cNvPicPr>
            <a:picLocks noChangeAspect="1"/>
          </p:cNvPicPr>
          <p:nvPr/>
        </p:nvPicPr>
        <p:blipFill>
          <a:blip r:embed="rId3"/>
          <a:stretch>
            <a:fillRect/>
          </a:stretch>
        </p:blipFill>
        <p:spPr>
          <a:xfrm>
            <a:off x="658823" y="2548284"/>
            <a:ext cx="4277818" cy="2897877"/>
          </a:xfrm>
          <a:prstGeom prst="rect">
            <a:avLst/>
          </a:prstGeom>
        </p:spPr>
      </p:pic>
      <p:sp>
        <p:nvSpPr>
          <p:cNvPr id="9" name="TextBox 8">
            <a:extLst>
              <a:ext uri="{FF2B5EF4-FFF2-40B4-BE49-F238E27FC236}">
                <a16:creationId xmlns:a16="http://schemas.microsoft.com/office/drawing/2014/main" id="{B894A463-12A3-8135-52C4-955A71494F27}"/>
              </a:ext>
            </a:extLst>
          </p:cNvPr>
          <p:cNvSpPr txBox="1"/>
          <p:nvPr/>
        </p:nvSpPr>
        <p:spPr>
          <a:xfrm>
            <a:off x="3048828" y="3244334"/>
            <a:ext cx="6097656" cy="646331"/>
          </a:xfrm>
          <a:prstGeom prst="rect">
            <a:avLst/>
          </a:prstGeom>
          <a:noFill/>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399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90E95-1AB0-8402-808E-68B7088F0CBE}"/>
              </a:ext>
            </a:extLst>
          </p:cNvPr>
          <p:cNvSpPr txBox="1"/>
          <p:nvPr/>
        </p:nvSpPr>
        <p:spPr>
          <a:xfrm>
            <a:off x="902233" y="460152"/>
            <a:ext cx="725116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Time to reflect or time to pray….</a:t>
            </a:r>
          </a:p>
        </p:txBody>
      </p:sp>
      <p:sp>
        <p:nvSpPr>
          <p:cNvPr id="3" name="TextBox 2">
            <a:extLst>
              <a:ext uri="{FF2B5EF4-FFF2-40B4-BE49-F238E27FC236}">
                <a16:creationId xmlns:a16="http://schemas.microsoft.com/office/drawing/2014/main" id="{DE1ACF09-3CEF-20CB-BA3B-9DFB19C5C80F}"/>
              </a:ext>
            </a:extLst>
          </p:cNvPr>
          <p:cNvSpPr txBox="1"/>
          <p:nvPr/>
        </p:nvSpPr>
        <p:spPr>
          <a:xfrm>
            <a:off x="1048885" y="3343692"/>
            <a:ext cx="52189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Prayer</a:t>
            </a:r>
          </a:p>
          <a:p>
            <a:r>
              <a:rPr lang="en-US" sz="1800" dirty="0">
                <a:latin typeface="Tahoma" panose="020B0604030504040204" pitchFamily="34" charset="0"/>
                <a:ea typeface="Tahoma" panose="020B0604030504040204" pitchFamily="34" charset="0"/>
                <a:cs typeface="Tahoma" panose="020B0604030504040204" pitchFamily="34" charset="0"/>
              </a:rPr>
              <a:t>Dear Almighty God</a:t>
            </a:r>
          </a:p>
          <a:p>
            <a:r>
              <a:rPr lang="en-US" dirty="0">
                <a:latin typeface="Tahoma" panose="020B0604030504040204" pitchFamily="34" charset="0"/>
                <a:ea typeface="Tahoma" panose="020B0604030504040204" pitchFamily="34" charset="0"/>
                <a:cs typeface="Tahoma" panose="020B0604030504040204" pitchFamily="34" charset="0"/>
              </a:rPr>
              <a:t>Thank you for everything you have created.</a:t>
            </a:r>
          </a:p>
          <a:p>
            <a:r>
              <a:rPr lang="en-US" sz="1800" dirty="0">
                <a:latin typeface="Tahoma" panose="020B0604030504040204" pitchFamily="34" charset="0"/>
                <a:ea typeface="Tahoma" panose="020B0604030504040204" pitchFamily="34" charset="0"/>
                <a:cs typeface="Tahoma" panose="020B0604030504040204" pitchFamily="34" charset="0"/>
              </a:rPr>
              <a:t>Thank you for the stars in the sky.</a:t>
            </a:r>
          </a:p>
          <a:p>
            <a:r>
              <a:rPr lang="en-US" dirty="0">
                <a:latin typeface="Tahoma" panose="020B0604030504040204" pitchFamily="34" charset="0"/>
                <a:ea typeface="Tahoma" panose="020B0604030504040204" pitchFamily="34" charset="0"/>
                <a:cs typeface="Tahoma" panose="020B0604030504040204" pitchFamily="34" charset="0"/>
              </a:rPr>
              <a:t>Thank you for giving us hope.</a:t>
            </a:r>
          </a:p>
          <a:p>
            <a:r>
              <a:rPr lang="en-US" sz="1800" dirty="0">
                <a:latin typeface="Tahoma" panose="020B0604030504040204" pitchFamily="34" charset="0"/>
                <a:ea typeface="Tahoma" panose="020B0604030504040204" pitchFamily="34" charset="0"/>
                <a:cs typeface="Tahoma" panose="020B0604030504040204" pitchFamily="34" charset="0"/>
              </a:rPr>
              <a:t>Thank you for loving us.</a:t>
            </a:r>
          </a:p>
          <a:p>
            <a:r>
              <a:rPr lang="en-US" sz="1800" dirty="0">
                <a:latin typeface="Tahoma" panose="020B0604030504040204" pitchFamily="34" charset="0"/>
                <a:ea typeface="Tahoma" panose="020B0604030504040204" pitchFamily="34" charset="0"/>
                <a:cs typeface="Tahoma" panose="020B0604030504040204" pitchFamily="34" charset="0"/>
              </a:rPr>
              <a:t>Amen</a:t>
            </a:r>
            <a:endParaRPr lang="en-GB" sz="1800"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3C9CC37-BBFA-1246-009B-7E1248E507FA}"/>
              </a:ext>
            </a:extLst>
          </p:cNvPr>
          <p:cNvSpPr txBox="1"/>
          <p:nvPr/>
        </p:nvSpPr>
        <p:spPr>
          <a:xfrm>
            <a:off x="6604137" y="3429000"/>
            <a:ext cx="421277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Reflect</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Think about something you have achieved that once felt impossible. Maybe it was learning to read or ride a bike. What helped you?</a:t>
            </a:r>
          </a:p>
          <a:p>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a:extLst>
              <a:ext uri="{FF2B5EF4-FFF2-40B4-BE49-F238E27FC236}">
                <a16:creationId xmlns:a16="http://schemas.microsoft.com/office/drawing/2014/main" id="{1F8BFDDD-3725-EBA4-CD69-076134F2E310}"/>
              </a:ext>
            </a:extLst>
          </p:cNvPr>
          <p:cNvSpPr txBox="1"/>
          <p:nvPr/>
        </p:nvSpPr>
        <p:spPr>
          <a:xfrm>
            <a:off x="902233" y="1350893"/>
            <a:ext cx="96393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Christians believe that nothing is impossible for God. This means that God can do ANYTHING.  He can calm a storm. He can stop the sun. He can make a pathway through the sea. </a:t>
            </a:r>
          </a:p>
          <a:p>
            <a:r>
              <a:rPr lang="en-GB" sz="2000" dirty="0">
                <a:latin typeface="Tahoma" panose="020B0604030504040204" pitchFamily="34" charset="0"/>
                <a:ea typeface="Tahoma" panose="020B0604030504040204" pitchFamily="34" charset="0"/>
                <a:cs typeface="Tahoma" panose="020B0604030504040204" pitchFamily="34" charset="0"/>
              </a:rPr>
              <a:t>Christians believe that there is one thing God can never do. One thing that is impossible. To stop loving us.</a:t>
            </a:r>
          </a:p>
        </p:txBody>
      </p:sp>
    </p:spTree>
    <p:extLst>
      <p:ext uri="{BB962C8B-B14F-4D97-AF65-F5344CB8AC3E}">
        <p14:creationId xmlns:p14="http://schemas.microsoft.com/office/powerpoint/2010/main" val="8168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15320-AE20-3D32-841F-247FDCC0AD5A}"/>
              </a:ext>
            </a:extLst>
          </p:cNvPr>
          <p:cNvSpPr txBox="1"/>
          <p:nvPr/>
        </p:nvSpPr>
        <p:spPr>
          <a:xfrm>
            <a:off x="957825" y="3403344"/>
            <a:ext cx="4021474"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Tahoma" panose="020B0604030504040204" pitchFamily="34" charset="0"/>
                <a:ea typeface="Tahoma" panose="020B0604030504040204" pitchFamily="34" charset="0"/>
                <a:cs typeface="Tahoma" panose="020B0604030504040204" pitchFamily="34" charset="0"/>
                <a:hlinkClick r:id="rId3"/>
              </a:rPr>
              <a:t>My God is so Big - Worship Workshop</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This simple song reminds Christians of God's power and strength - and that he created the world in which we live. Listen or join in if you want to.</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61F8B1E-D7A9-55D1-87AD-31F56D262EF7}"/>
              </a:ext>
            </a:extLst>
          </p:cNvPr>
          <p:cNvPicPr>
            <a:picLocks noChangeAspect="1"/>
          </p:cNvPicPr>
          <p:nvPr/>
        </p:nvPicPr>
        <p:blipFill>
          <a:blip r:embed="rId4"/>
          <a:stretch>
            <a:fillRect/>
          </a:stretch>
        </p:blipFill>
        <p:spPr>
          <a:xfrm>
            <a:off x="1210585" y="490659"/>
            <a:ext cx="2847975" cy="1609725"/>
          </a:xfrm>
          <a:prstGeom prst="rect">
            <a:avLst/>
          </a:prstGeom>
        </p:spPr>
      </p:pic>
      <p:sp>
        <p:nvSpPr>
          <p:cNvPr id="4" name="TextBox 3">
            <a:extLst>
              <a:ext uri="{FF2B5EF4-FFF2-40B4-BE49-F238E27FC236}">
                <a16:creationId xmlns:a16="http://schemas.microsoft.com/office/drawing/2014/main" id="{50C8846A-147E-9113-1986-4D90A5A8E266}"/>
              </a:ext>
            </a:extLst>
          </p:cNvPr>
          <p:cNvSpPr txBox="1"/>
          <p:nvPr/>
        </p:nvSpPr>
        <p:spPr>
          <a:xfrm>
            <a:off x="3145632" y="1954696"/>
            <a:ext cx="3657600" cy="1107996"/>
          </a:xfrm>
          <a:prstGeom prst="rect">
            <a:avLst/>
          </a:prstGeom>
          <a:noFill/>
        </p:spPr>
        <p:txBody>
          <a:bodyPr wrap="square" rtlCol="0">
            <a:spAutoFit/>
          </a:bodyPr>
          <a:lstStyle/>
          <a:p>
            <a:pPr algn="ctr"/>
            <a:r>
              <a:rPr lang="en-GB" sz="6600" b="1" dirty="0"/>
              <a:t>Song</a:t>
            </a:r>
            <a:endParaRPr lang="en-GB" b="1" dirty="0"/>
          </a:p>
        </p:txBody>
      </p:sp>
      <p:pic>
        <p:nvPicPr>
          <p:cNvPr id="9" name="Picture 8">
            <a:extLst>
              <a:ext uri="{FF2B5EF4-FFF2-40B4-BE49-F238E27FC236}">
                <a16:creationId xmlns:a16="http://schemas.microsoft.com/office/drawing/2014/main" id="{A3FC78AB-F07F-63E0-FEA9-85318A8A5C12}"/>
              </a:ext>
            </a:extLst>
          </p:cNvPr>
          <p:cNvPicPr>
            <a:picLocks noChangeAspect="1"/>
          </p:cNvPicPr>
          <p:nvPr/>
        </p:nvPicPr>
        <p:blipFill>
          <a:blip r:embed="rId5"/>
          <a:stretch>
            <a:fillRect/>
          </a:stretch>
        </p:blipFill>
        <p:spPr>
          <a:xfrm>
            <a:off x="6700837" y="490659"/>
            <a:ext cx="4967288" cy="5957994"/>
          </a:xfrm>
          <a:prstGeom prst="rect">
            <a:avLst/>
          </a:prstGeom>
        </p:spPr>
      </p:pic>
    </p:spTree>
    <p:extLst>
      <p:ext uri="{BB962C8B-B14F-4D97-AF65-F5344CB8AC3E}">
        <p14:creationId xmlns:p14="http://schemas.microsoft.com/office/powerpoint/2010/main" val="8296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B203BA-5AFA-6552-0C2D-569F0619837B}"/>
              </a:ext>
            </a:extLst>
          </p:cNvPr>
          <p:cNvSpPr txBox="1"/>
          <p:nvPr/>
        </p:nvSpPr>
        <p:spPr>
          <a:xfrm>
            <a:off x="8842248" y="2301228"/>
            <a:ext cx="2919113" cy="21469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3100" b="1" u="sng" dirty="0">
                <a:solidFill>
                  <a:schemeClr val="tx1"/>
                </a:solidFill>
                <a:latin typeface="+mj-lt"/>
                <a:ea typeface="+mj-ea"/>
                <a:cs typeface="+mj-cs"/>
              </a:rPr>
              <a:t>Worship 5</a:t>
            </a:r>
          </a:p>
          <a:p>
            <a:pPr>
              <a:lnSpc>
                <a:spcPct val="90000"/>
              </a:lnSpc>
              <a:spcBef>
                <a:spcPct val="0"/>
              </a:spcBef>
              <a:spcAft>
                <a:spcPts val="600"/>
              </a:spcAft>
            </a:pPr>
            <a:r>
              <a:rPr lang="en-US" sz="3100" b="1" dirty="0">
                <a:solidFill>
                  <a:schemeClr val="tx1"/>
                </a:solidFill>
                <a:latin typeface="+mj-lt"/>
                <a:ea typeface="+mj-ea"/>
                <a:cs typeface="+mj-cs"/>
              </a:rPr>
              <a:t>Christian belief: God is… the one who sees you.</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ee the source image">
            <a:extLst>
              <a:ext uri="{FF2B5EF4-FFF2-40B4-BE49-F238E27FC236}">
                <a16:creationId xmlns:a16="http://schemas.microsoft.com/office/drawing/2014/main" id="{2E44D3B6-8FB9-E886-5A62-FCE502BBA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9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740B5A-8192-94D9-B7B1-14099A899C14}"/>
              </a:ext>
            </a:extLst>
          </p:cNvPr>
          <p:cNvPicPr>
            <a:picLocks noChangeAspect="1"/>
          </p:cNvPicPr>
          <p:nvPr/>
        </p:nvPicPr>
        <p:blipFill rotWithShape="1">
          <a:blip r:embed="rId3"/>
          <a:srcRect b="15568"/>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64B9246-6CB8-FC6B-6EA0-26AC54285D94}"/>
              </a:ext>
            </a:extLst>
          </p:cNvPr>
          <p:cNvSpPr txBox="1"/>
          <p:nvPr/>
        </p:nvSpPr>
        <p:spPr>
          <a:xfrm>
            <a:off x="7531610" y="2434201"/>
            <a:ext cx="3822189" cy="329073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gn="ctr">
              <a:lnSpc>
                <a:spcPct val="90000"/>
              </a:lnSpc>
              <a:spcAft>
                <a:spcPts val="600"/>
              </a:spcAft>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If you were invisible for a day, where would you go and what would you do?</a:t>
            </a:r>
          </a:p>
        </p:txBody>
      </p:sp>
    </p:spTree>
    <p:extLst>
      <p:ext uri="{BB962C8B-B14F-4D97-AF65-F5344CB8AC3E}">
        <p14:creationId xmlns:p14="http://schemas.microsoft.com/office/powerpoint/2010/main" val="158166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E14569-5ED2-F42B-35E7-68EE00E02342}"/>
              </a:ext>
            </a:extLst>
          </p:cNvPr>
          <p:cNvSpPr txBox="1"/>
          <p:nvPr/>
        </p:nvSpPr>
        <p:spPr>
          <a:xfrm>
            <a:off x="7156467" y="1743065"/>
            <a:ext cx="4493907"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In the Old Testament, there were many times where God’s people went through difficult and challenging times.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But they were reassured by knowing that God was watching over them and would bless their lives and families.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Do you remember the story of Sarah and Abraham? God promised them children despite their old age. Before this, Abraham had a child with a woman called Hagar but Sarah became very jealous…</a:t>
            </a:r>
          </a:p>
        </p:txBody>
      </p:sp>
      <p:sp>
        <p:nvSpPr>
          <p:cNvPr id="9" name="TextBox 8">
            <a:extLst>
              <a:ext uri="{FF2B5EF4-FFF2-40B4-BE49-F238E27FC236}">
                <a16:creationId xmlns:a16="http://schemas.microsoft.com/office/drawing/2014/main" id="{AC2B443A-59FA-3A43-786A-F5584C415AF3}"/>
              </a:ext>
            </a:extLst>
          </p:cNvPr>
          <p:cNvSpPr txBox="1"/>
          <p:nvPr/>
        </p:nvSpPr>
        <p:spPr>
          <a:xfrm>
            <a:off x="445897" y="614901"/>
            <a:ext cx="3393921" cy="4585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story of Hagar.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384E1E27-B701-0FA9-5874-0466016D6A99}"/>
              </a:ext>
            </a:extLst>
          </p:cNvPr>
          <p:cNvPicPr>
            <a:picLocks noChangeAspect="1"/>
          </p:cNvPicPr>
          <p:nvPr/>
        </p:nvPicPr>
        <p:blipFill>
          <a:blip r:embed="rId3"/>
          <a:stretch>
            <a:fillRect/>
          </a:stretch>
        </p:blipFill>
        <p:spPr>
          <a:xfrm>
            <a:off x="445897" y="1313413"/>
            <a:ext cx="6325805" cy="4689821"/>
          </a:xfrm>
          <a:prstGeom prst="rect">
            <a:avLst/>
          </a:prstGeom>
        </p:spPr>
      </p:pic>
      <p:sp>
        <p:nvSpPr>
          <p:cNvPr id="8" name="TextBox 7">
            <a:extLst>
              <a:ext uri="{FF2B5EF4-FFF2-40B4-BE49-F238E27FC236}">
                <a16:creationId xmlns:a16="http://schemas.microsoft.com/office/drawing/2014/main" id="{692E7984-41F2-CE24-A3AF-6E49692BC1B0}"/>
              </a:ext>
            </a:extLst>
          </p:cNvPr>
          <p:cNvSpPr txBox="1"/>
          <p:nvPr/>
        </p:nvSpPr>
        <p:spPr>
          <a:xfrm>
            <a:off x="4430367" y="1564621"/>
            <a:ext cx="6097656" cy="954107"/>
          </a:xfrm>
          <a:prstGeom prst="rect">
            <a:avLst/>
          </a:prstGeom>
          <a:noFill/>
        </p:spPr>
        <p:txBody>
          <a:bodyPr wrap="square">
            <a:spAutoFit/>
          </a:bodyPr>
          <a:lstStyle/>
          <a:p>
            <a:r>
              <a:rPr lang="en-GB" sz="2800" b="1"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sz="2800" b="1" dirty="0">
              <a:latin typeface="Tahoma" panose="020B0604030504040204" pitchFamily="34" charset="0"/>
              <a:ea typeface="Tahoma" panose="020B0604030504040204" pitchFamily="34" charset="0"/>
              <a:cs typeface="Tahoma" panose="020B0604030504040204" pitchFamily="34" charset="0"/>
            </a:endParaRP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179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8EFB4-3A2C-1CB3-3F7C-1EEAC6C82F33}"/>
              </a:ext>
            </a:extLst>
          </p:cNvPr>
          <p:cNvSpPr txBox="1"/>
          <p:nvPr/>
        </p:nvSpPr>
        <p:spPr>
          <a:xfrm>
            <a:off x="377272" y="447291"/>
            <a:ext cx="11159159"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Sarai, Abram’s wife, had no children. Sarai said to Abram, “God has not allowed me to have children. If you marry my servant Hagar and have a child, maybe I can have my own family through her.” Abram did what Sarai said. But when Hagar became pregnant, she and Sarai argued. So Hagar ran away. The angel of the Lord found Hagar beside a spring of water in the desert. The angel said, “Hagar, go home to Sarai and do as she asks you.” </a:t>
            </a:r>
            <a:r>
              <a:rPr lang="en-US" sz="2400" b="1" i="0"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angel also said, “I will give you so many descendants they cannot be counted.” Hagar said to the angel </a:t>
            </a:r>
            <a:r>
              <a:rPr lang="en-US" sz="2400" b="1" u="sng" dirty="0">
                <a:latin typeface="Tahoma" panose="020B0604030504040204" pitchFamily="34" charset="0"/>
                <a:ea typeface="Tahoma" panose="020B0604030504040204" pitchFamily="34" charset="0"/>
                <a:cs typeface="Tahoma" panose="020B0604030504040204" pitchFamily="34" charset="0"/>
              </a:rPr>
              <a:t>“You are the God who sees me,” for she said, “I have now seen the One who sees me.”</a:t>
            </a:r>
          </a:p>
          <a:p>
            <a:pPr algn="l"/>
            <a:endParaRPr lang="en-US" sz="2400" dirty="0">
              <a:latin typeface="Tahoma" panose="020B0604030504040204" pitchFamily="34" charset="0"/>
              <a:ea typeface="Tahoma" panose="020B0604030504040204" pitchFamily="34" charset="0"/>
              <a:cs typeface="Tahoma" panose="020B0604030504040204" pitchFamily="34" charset="0"/>
            </a:endParaRPr>
          </a:p>
          <a:p>
            <a:pPr algn="l"/>
            <a:r>
              <a:rPr lang="en-US" sz="2400" dirty="0">
                <a:latin typeface="Tahoma" panose="020B0604030504040204" pitchFamily="34" charset="0"/>
                <a:ea typeface="Tahoma" panose="020B0604030504040204" pitchFamily="34" charset="0"/>
                <a:cs typeface="Tahoma" panose="020B0604030504040204" pitchFamily="34" charset="0"/>
              </a:rPr>
              <a:t>Genesis 16</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45829AC-7397-DBFC-32A1-65130BC4E66A}"/>
              </a:ext>
            </a:extLst>
          </p:cNvPr>
          <p:cNvSpPr txBox="1"/>
          <p:nvPr/>
        </p:nvSpPr>
        <p:spPr>
          <a:xfrm>
            <a:off x="204459" y="5123599"/>
            <a:ext cx="1133197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Christians believe that God always sees you - you are never invisible to God.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174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B203BA-5AFA-6552-0C2D-569F0619837B}"/>
              </a:ext>
            </a:extLst>
          </p:cNvPr>
          <p:cNvSpPr txBox="1"/>
          <p:nvPr/>
        </p:nvSpPr>
        <p:spPr>
          <a:xfrm>
            <a:off x="8842248" y="2301228"/>
            <a:ext cx="2926080" cy="16489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10000"/>
          </a:bodyPr>
          <a:lstStyle/>
          <a:p>
            <a:pPr>
              <a:lnSpc>
                <a:spcPct val="90000"/>
              </a:lnSpc>
              <a:spcBef>
                <a:spcPct val="0"/>
              </a:spcBef>
              <a:spcAft>
                <a:spcPts val="600"/>
              </a:spcAft>
            </a:pPr>
            <a:r>
              <a:rPr lang="en-US" sz="3100" b="1" u="sng" dirty="0">
                <a:solidFill>
                  <a:schemeClr val="tx1"/>
                </a:solidFill>
                <a:latin typeface="+mj-lt"/>
                <a:ea typeface="+mj-ea"/>
                <a:cs typeface="+mj-cs"/>
              </a:rPr>
              <a:t>Worship 1</a:t>
            </a:r>
          </a:p>
          <a:p>
            <a:pPr>
              <a:lnSpc>
                <a:spcPct val="90000"/>
              </a:lnSpc>
              <a:spcBef>
                <a:spcPct val="0"/>
              </a:spcBef>
              <a:spcAft>
                <a:spcPts val="600"/>
              </a:spcAft>
            </a:pPr>
            <a:r>
              <a:rPr lang="en-US" sz="3100" b="1" dirty="0">
                <a:solidFill>
                  <a:schemeClr val="tx1"/>
                </a:solidFill>
                <a:latin typeface="+mj-lt"/>
                <a:ea typeface="+mj-ea"/>
                <a:cs typeface="+mj-cs"/>
              </a:rPr>
              <a:t>Christian belief: God as the perfect Father</a:t>
            </a:r>
          </a:p>
        </p:txBody>
      </p:sp>
      <p:sp>
        <p:nvSpPr>
          <p:cNvPr id="3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ee the source image">
            <a:extLst>
              <a:ext uri="{FF2B5EF4-FFF2-40B4-BE49-F238E27FC236}">
                <a16:creationId xmlns:a16="http://schemas.microsoft.com/office/drawing/2014/main" id="{2E44D3B6-8FB9-E886-5A62-FCE502BBA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2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90E95-1AB0-8402-808E-68B7088F0CBE}"/>
              </a:ext>
            </a:extLst>
          </p:cNvPr>
          <p:cNvSpPr txBox="1"/>
          <p:nvPr/>
        </p:nvSpPr>
        <p:spPr>
          <a:xfrm>
            <a:off x="266128" y="381339"/>
            <a:ext cx="7277672"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Time to reflect </a:t>
            </a:r>
            <a:r>
              <a:rPr lang="en-GB" sz="3200" b="1" u="sng" dirty="0">
                <a:latin typeface="Tahoma" panose="020B0604030504040204" pitchFamily="34" charset="0"/>
                <a:ea typeface="Tahoma" panose="020B0604030504040204" pitchFamily="34" charset="0"/>
                <a:cs typeface="Tahoma" panose="020B0604030504040204" pitchFamily="34" charset="0"/>
              </a:rPr>
              <a:t>or</a:t>
            </a:r>
            <a:r>
              <a:rPr lang="en-GB" sz="3200" b="1" dirty="0">
                <a:latin typeface="Tahoma" panose="020B0604030504040204" pitchFamily="34" charset="0"/>
                <a:ea typeface="Tahoma" panose="020B0604030504040204" pitchFamily="34" charset="0"/>
                <a:cs typeface="Tahoma" panose="020B0604030504040204" pitchFamily="34" charset="0"/>
              </a:rPr>
              <a:t> time to pray….</a:t>
            </a:r>
          </a:p>
        </p:txBody>
      </p:sp>
      <p:sp>
        <p:nvSpPr>
          <p:cNvPr id="4" name="TextBox 3">
            <a:extLst>
              <a:ext uri="{FF2B5EF4-FFF2-40B4-BE49-F238E27FC236}">
                <a16:creationId xmlns:a16="http://schemas.microsoft.com/office/drawing/2014/main" id="{13C9CC37-BBFA-1246-009B-7E1248E507FA}"/>
              </a:ext>
            </a:extLst>
          </p:cNvPr>
          <p:cNvSpPr txBox="1"/>
          <p:nvPr/>
        </p:nvSpPr>
        <p:spPr>
          <a:xfrm>
            <a:off x="7324725" y="3156857"/>
            <a:ext cx="421277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Reflect</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Perhaps there have been times in your life when you have felt invisible, ignored or alone. </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B943586E-E1BF-6579-457B-C74DED780941}"/>
              </a:ext>
            </a:extLst>
          </p:cNvPr>
          <p:cNvSpPr txBox="1"/>
          <p:nvPr/>
        </p:nvSpPr>
        <p:spPr>
          <a:xfrm>
            <a:off x="266128" y="1310197"/>
            <a:ext cx="1127136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Christians believe God watches over us because he loves us , like a parent who watches over their children. That he is present in every event in your life. He knows what we are going through and what we need.</a:t>
            </a:r>
            <a:endParaRPr lang="en-GB" dirty="0"/>
          </a:p>
        </p:txBody>
      </p:sp>
      <p:sp>
        <p:nvSpPr>
          <p:cNvPr id="11" name="TextBox 10">
            <a:extLst>
              <a:ext uri="{FF2B5EF4-FFF2-40B4-BE49-F238E27FC236}">
                <a16:creationId xmlns:a16="http://schemas.microsoft.com/office/drawing/2014/main" id="{C0301281-690C-0D21-AADD-9D7DA733E688}"/>
              </a:ext>
            </a:extLst>
          </p:cNvPr>
          <p:cNvSpPr txBox="1"/>
          <p:nvPr/>
        </p:nvSpPr>
        <p:spPr>
          <a:xfrm>
            <a:off x="6463523" y="3003543"/>
            <a:ext cx="5276876"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0" i="0" dirty="0">
                <a:solidFill>
                  <a:srgbClr val="3A3A3A"/>
                </a:solidFill>
                <a:effectLst/>
                <a:latin typeface="Tahoma" panose="020B0604030504040204" pitchFamily="34" charset="0"/>
                <a:ea typeface="Tahoma" panose="020B0604030504040204" pitchFamily="34" charset="0"/>
                <a:cs typeface="Tahoma" panose="020B0604030504040204" pitchFamily="34" charset="0"/>
              </a:rPr>
              <a:t>Prayer</a:t>
            </a:r>
          </a:p>
          <a:p>
            <a:endParaRPr lang="en-US" dirty="0">
              <a:solidFill>
                <a:srgbClr val="3A3A3A"/>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3A3A3A"/>
                </a:solidFill>
                <a:latin typeface="Tahoma" panose="020B0604030504040204" pitchFamily="34" charset="0"/>
                <a:ea typeface="Tahoma" panose="020B0604030504040204" pitchFamily="34" charset="0"/>
                <a:cs typeface="Tahoma" panose="020B0604030504040204" pitchFamily="34" charset="0"/>
              </a:rPr>
              <a:t>Dear God</a:t>
            </a:r>
            <a:r>
              <a:rPr lang="en-US" b="0" i="0" dirty="0">
                <a:solidFill>
                  <a:srgbClr val="3A3A3A"/>
                </a:solidFill>
                <a:effectLst/>
                <a:latin typeface="Tahoma" panose="020B0604030504040204" pitchFamily="34" charset="0"/>
                <a:ea typeface="Tahoma" panose="020B0604030504040204" pitchFamily="34" charset="0"/>
                <a:cs typeface="Tahoma" panose="020B0604030504040204" pitchFamily="34" charset="0"/>
              </a:rPr>
              <a:t>,</a:t>
            </a:r>
          </a:p>
          <a:p>
            <a:endParaRPr lang="en-US" dirty="0">
              <a:solidFill>
                <a:srgbClr val="3A3A3A"/>
              </a:solidFill>
              <a:latin typeface="Tahoma" panose="020B0604030504040204" pitchFamily="34" charset="0"/>
              <a:ea typeface="Tahoma" panose="020B0604030504040204" pitchFamily="34" charset="0"/>
              <a:cs typeface="Tahoma" panose="020B0604030504040204" pitchFamily="34" charset="0"/>
            </a:endParaRPr>
          </a:p>
          <a:p>
            <a:r>
              <a:rPr lang="en-US" b="0" i="0" dirty="0">
                <a:solidFill>
                  <a:srgbClr val="3A3A3A"/>
                </a:solidFill>
                <a:effectLst/>
                <a:latin typeface="Tahoma" panose="020B0604030504040204" pitchFamily="34" charset="0"/>
                <a:ea typeface="Tahoma" panose="020B0604030504040204" pitchFamily="34" charset="0"/>
                <a:cs typeface="Tahoma" panose="020B0604030504040204" pitchFamily="34" charset="0"/>
              </a:rPr>
              <a:t>We thank you that you are the God who sees us. You see everything that happens to us. And you care about us. Help us to remember that you’re always there for us and that you will do good things for us. </a:t>
            </a:r>
          </a:p>
          <a:p>
            <a:endParaRPr lang="en-US" dirty="0">
              <a:solidFill>
                <a:srgbClr val="3A3A3A"/>
              </a:solidFill>
              <a:latin typeface="Tahoma" panose="020B0604030504040204" pitchFamily="34" charset="0"/>
              <a:ea typeface="Tahoma" panose="020B0604030504040204" pitchFamily="34" charset="0"/>
              <a:cs typeface="Tahoma" panose="020B0604030504040204" pitchFamily="34" charset="0"/>
            </a:endParaRPr>
          </a:p>
          <a:p>
            <a:r>
              <a:rPr lang="en-US" b="0" i="0" dirty="0">
                <a:solidFill>
                  <a:srgbClr val="3A3A3A"/>
                </a:solidFill>
                <a:effectLst/>
                <a:latin typeface="Tahoma" panose="020B0604030504040204" pitchFamily="34" charset="0"/>
                <a:ea typeface="Tahoma" panose="020B0604030504040204" pitchFamily="34" charset="0"/>
                <a:cs typeface="Tahoma" panose="020B0604030504040204" pitchFamily="34" charset="0"/>
              </a:rPr>
              <a:t>Amen.</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EC7E1B2C-88E6-B248-7CF7-AAA3D9F8BBFA}"/>
              </a:ext>
            </a:extLst>
          </p:cNvPr>
          <p:cNvSpPr txBox="1"/>
          <p:nvPr/>
        </p:nvSpPr>
        <p:spPr>
          <a:xfrm>
            <a:off x="890744" y="5610976"/>
            <a:ext cx="48891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A Christian devotional from a Christian point of view</a:t>
            </a:r>
            <a:endParaRPr lang="en-GB" dirty="0"/>
          </a:p>
        </p:txBody>
      </p:sp>
      <p:pic>
        <p:nvPicPr>
          <p:cNvPr id="5" name="Picture 4">
            <a:extLst>
              <a:ext uri="{FF2B5EF4-FFF2-40B4-BE49-F238E27FC236}">
                <a16:creationId xmlns:a16="http://schemas.microsoft.com/office/drawing/2014/main" id="{74453A52-EDB0-CCFB-A0D3-FFCC3CA56C41}"/>
              </a:ext>
            </a:extLst>
          </p:cNvPr>
          <p:cNvPicPr>
            <a:picLocks noChangeAspect="1"/>
          </p:cNvPicPr>
          <p:nvPr/>
        </p:nvPicPr>
        <p:blipFill>
          <a:blip r:embed="rId3"/>
          <a:stretch>
            <a:fillRect/>
          </a:stretch>
        </p:blipFill>
        <p:spPr>
          <a:xfrm>
            <a:off x="606570" y="2466580"/>
            <a:ext cx="5295242" cy="2634343"/>
          </a:xfrm>
          <a:prstGeom prst="rect">
            <a:avLst/>
          </a:prstGeom>
        </p:spPr>
      </p:pic>
      <p:sp>
        <p:nvSpPr>
          <p:cNvPr id="12" name="TextBox 11">
            <a:extLst>
              <a:ext uri="{FF2B5EF4-FFF2-40B4-BE49-F238E27FC236}">
                <a16:creationId xmlns:a16="http://schemas.microsoft.com/office/drawing/2014/main" id="{E19A6F40-77F5-9D85-F8F1-E27D20BAB4D8}"/>
              </a:ext>
            </a:extLst>
          </p:cNvPr>
          <p:cNvSpPr txBox="1"/>
          <p:nvPr/>
        </p:nvSpPr>
        <p:spPr>
          <a:xfrm>
            <a:off x="3048828" y="3244334"/>
            <a:ext cx="6097656" cy="646331"/>
          </a:xfrm>
          <a:prstGeom prst="rect">
            <a:avLst/>
          </a:prstGeom>
          <a:noFill/>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00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15320-AE20-3D32-841F-247FDCC0AD5A}"/>
              </a:ext>
            </a:extLst>
          </p:cNvPr>
          <p:cNvSpPr txBox="1"/>
          <p:nvPr/>
        </p:nvSpPr>
        <p:spPr>
          <a:xfrm>
            <a:off x="3768162" y="490659"/>
            <a:ext cx="3763057"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b="1" dirty="0">
                <a:latin typeface="Tahoma" panose="020B0604030504040204" pitchFamily="34" charset="0"/>
                <a:ea typeface="Tahoma" panose="020B0604030504040204" pitchFamily="34" charset="0"/>
                <a:cs typeface="Tahoma" panose="020B0604030504040204" pitchFamily="34" charset="0"/>
                <a:hlinkClick r:id="rId3"/>
              </a:rPr>
              <a:t>Bless the Lord</a:t>
            </a:r>
            <a:r>
              <a:rPr lang="en-GB" sz="2000" b="1"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Taize</a:t>
            </a:r>
            <a:r>
              <a:rPr lang="en-US" sz="2000" dirty="0">
                <a:latin typeface="Tahoma" panose="020B0604030504040204" pitchFamily="34" charset="0"/>
                <a:ea typeface="Tahoma" panose="020B0604030504040204" pitchFamily="34" charset="0"/>
                <a:cs typeface="Tahoma" panose="020B0604030504040204" pitchFamily="34" charset="0"/>
              </a:rPr>
              <a:t> music emphasizes simple phrases, usually lines from Psalms or other pieces of the Bible, repeated and sometimes also sung in canon. The repetition is intended to aid meditation and prayer.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61F8B1E-D7A9-55D1-87AD-31F56D262EF7}"/>
              </a:ext>
            </a:extLst>
          </p:cNvPr>
          <p:cNvPicPr>
            <a:picLocks noChangeAspect="1"/>
          </p:cNvPicPr>
          <p:nvPr/>
        </p:nvPicPr>
        <p:blipFill>
          <a:blip r:embed="rId4"/>
          <a:stretch>
            <a:fillRect/>
          </a:stretch>
        </p:blipFill>
        <p:spPr>
          <a:xfrm>
            <a:off x="385637" y="490659"/>
            <a:ext cx="2847975" cy="1609725"/>
          </a:xfrm>
          <a:prstGeom prst="rect">
            <a:avLst/>
          </a:prstGeom>
        </p:spPr>
      </p:pic>
      <p:sp>
        <p:nvSpPr>
          <p:cNvPr id="4" name="TextBox 3">
            <a:extLst>
              <a:ext uri="{FF2B5EF4-FFF2-40B4-BE49-F238E27FC236}">
                <a16:creationId xmlns:a16="http://schemas.microsoft.com/office/drawing/2014/main" id="{50C8846A-147E-9113-1986-4D90A5A8E266}"/>
              </a:ext>
            </a:extLst>
          </p:cNvPr>
          <p:cNvSpPr txBox="1"/>
          <p:nvPr/>
        </p:nvSpPr>
        <p:spPr>
          <a:xfrm>
            <a:off x="110562" y="2366951"/>
            <a:ext cx="3657600" cy="1107996"/>
          </a:xfrm>
          <a:prstGeom prst="rect">
            <a:avLst/>
          </a:prstGeom>
          <a:noFill/>
        </p:spPr>
        <p:txBody>
          <a:bodyPr wrap="square" rtlCol="0">
            <a:spAutoFit/>
          </a:bodyPr>
          <a:lstStyle/>
          <a:p>
            <a:pPr algn="ctr"/>
            <a:r>
              <a:rPr lang="en-GB" sz="6600" b="1" dirty="0"/>
              <a:t>Song</a:t>
            </a:r>
            <a:endParaRPr lang="en-GB" b="1" dirty="0"/>
          </a:p>
        </p:txBody>
      </p:sp>
      <p:sp>
        <p:nvSpPr>
          <p:cNvPr id="6" name="TextBox 5">
            <a:extLst>
              <a:ext uri="{FF2B5EF4-FFF2-40B4-BE49-F238E27FC236}">
                <a16:creationId xmlns:a16="http://schemas.microsoft.com/office/drawing/2014/main" id="{A268DA34-8FCC-34FD-7337-F4DC12451D24}"/>
              </a:ext>
            </a:extLst>
          </p:cNvPr>
          <p:cNvSpPr txBox="1"/>
          <p:nvPr/>
        </p:nvSpPr>
        <p:spPr>
          <a:xfrm>
            <a:off x="7861852" y="494300"/>
            <a:ext cx="3825241"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b="1"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Lyrics: </a:t>
            </a:r>
          </a:p>
          <a:p>
            <a:endParaRPr lang="en-GB" b="1" i="0" dirty="0">
              <a:solidFill>
                <a:srgbClr val="030303"/>
              </a:solidFill>
              <a:effectLst/>
              <a:latin typeface="Tahoma" panose="020B0604030504040204" pitchFamily="34" charset="0"/>
              <a:ea typeface="Tahoma" panose="020B0604030504040204" pitchFamily="34" charset="0"/>
              <a:cs typeface="Tahoma" panose="020B0604030504040204" pitchFamily="34" charset="0"/>
            </a:endParaRPr>
          </a:p>
          <a:p>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Bless the Lord, my soul, and bless God's holy name. </a:t>
            </a:r>
          </a:p>
          <a:p>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Bless the Lord, my soul, who leads me into life. </a:t>
            </a:r>
          </a:p>
          <a:p>
            <a:endParaRPr lang="en-GB" dirty="0">
              <a:solidFill>
                <a:srgbClr val="030303"/>
              </a:solidFill>
              <a:latin typeface="Tahoma" panose="020B0604030504040204" pitchFamily="34" charset="0"/>
              <a:ea typeface="Tahoma" panose="020B0604030504040204" pitchFamily="34" charset="0"/>
              <a:cs typeface="Tahoma" panose="020B0604030504040204" pitchFamily="34" charset="0"/>
            </a:endParaRPr>
          </a:p>
          <a:p>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Solo (from Psalm 103): Lobe den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Herrn</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meine</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Seele</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und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vergiß</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nicht</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was er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dir</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Gutes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getan</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p>
          <a:p>
            <a:endParaRPr lang="en-GB" dirty="0">
              <a:solidFill>
                <a:srgbClr val="030303"/>
              </a:solidFill>
              <a:latin typeface="Tahoma" panose="020B0604030504040204" pitchFamily="34" charset="0"/>
              <a:ea typeface="Tahoma" panose="020B0604030504040204" pitchFamily="34" charset="0"/>
              <a:cs typeface="Tahoma" panose="020B0604030504040204" pitchFamily="34" charset="0"/>
            </a:endParaRPr>
          </a:p>
          <a:p>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As the heavens are high above the earth, so is God's way above our ways, so is God's love for us. </a:t>
            </a:r>
          </a:p>
          <a:p>
            <a:endParaRPr lang="en-GB" dirty="0">
              <a:solidFill>
                <a:srgbClr val="030303"/>
              </a:solidFill>
              <a:latin typeface="Tahoma" panose="020B0604030504040204" pitchFamily="34" charset="0"/>
              <a:ea typeface="Tahoma" panose="020B0604030504040204" pitchFamily="34" charset="0"/>
              <a:cs typeface="Tahoma" panose="020B0604030504040204" pitchFamily="34" charset="0"/>
            </a:endParaRPr>
          </a:p>
          <a:p>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Bénissez</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le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Seigneur</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toutes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ses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œuvres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bénissez</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le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Seigneur</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tous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ses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r>
              <a:rPr lang="en-GB" b="0" i="0" dirty="0" err="1">
                <a:solidFill>
                  <a:srgbClr val="030303"/>
                </a:solidFill>
                <a:effectLst/>
                <a:latin typeface="Tahoma" panose="020B0604030504040204" pitchFamily="34" charset="0"/>
                <a:ea typeface="Tahoma" panose="020B0604030504040204" pitchFamily="34" charset="0"/>
                <a:cs typeface="Tahoma" panose="020B0604030504040204" pitchFamily="34" charset="0"/>
              </a:rPr>
              <a:t>anges</a:t>
            </a:r>
            <a:r>
              <a:rPr lang="en-GB" b="0" i="0" dirty="0">
                <a:solidFill>
                  <a:srgbClr val="030303"/>
                </a:solidFill>
                <a:effectLst/>
                <a:latin typeface="Tahoma" panose="020B0604030504040204" pitchFamily="34" charset="0"/>
                <a:ea typeface="Tahoma" panose="020B0604030504040204" pitchFamily="34" charset="0"/>
                <a:cs typeface="Tahoma" panose="020B0604030504040204" pitchFamily="34" charset="0"/>
              </a:rPr>
              <a:t>. </a:t>
            </a:r>
            <a:br>
              <a:rPr lang="en-GB" dirty="0">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75C21C7B-5F55-22B0-8D01-B1A8540B5140}"/>
              </a:ext>
            </a:extLst>
          </p:cNvPr>
          <p:cNvPicPr>
            <a:picLocks noChangeAspect="1"/>
          </p:cNvPicPr>
          <p:nvPr/>
        </p:nvPicPr>
        <p:blipFill>
          <a:blip r:embed="rId5"/>
          <a:stretch>
            <a:fillRect/>
          </a:stretch>
        </p:blipFill>
        <p:spPr>
          <a:xfrm>
            <a:off x="110562" y="3741514"/>
            <a:ext cx="7608404" cy="2876731"/>
          </a:xfrm>
          <a:prstGeom prst="rect">
            <a:avLst/>
          </a:prstGeom>
        </p:spPr>
      </p:pic>
    </p:spTree>
    <p:extLst>
      <p:ext uri="{BB962C8B-B14F-4D97-AF65-F5344CB8AC3E}">
        <p14:creationId xmlns:p14="http://schemas.microsoft.com/office/powerpoint/2010/main" val="34796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530B814-3183-1DE8-AEFF-15F01FA6E7E5}"/>
              </a:ext>
            </a:extLst>
          </p:cNvPr>
          <p:cNvPicPr>
            <a:picLocks noChangeAspect="1"/>
          </p:cNvPicPr>
          <p:nvPr/>
        </p:nvPicPr>
        <p:blipFill rotWithShape="1">
          <a:blip r:embed="rId3"/>
          <a:srcRect t="15019" b="727"/>
          <a:stretch/>
        </p:blipFill>
        <p:spPr>
          <a:xfrm>
            <a:off x="-1504" y="1282"/>
            <a:ext cx="12191980" cy="6856718"/>
          </a:xfrm>
          <a:prstGeom prst="rect">
            <a:avLst/>
          </a:prstGeom>
        </p:spPr>
      </p:pic>
      <p:sp>
        <p:nvSpPr>
          <p:cNvPr id="5" name="TextBox 4">
            <a:extLst>
              <a:ext uri="{FF2B5EF4-FFF2-40B4-BE49-F238E27FC236}">
                <a16:creationId xmlns:a16="http://schemas.microsoft.com/office/drawing/2014/main" id="{EAA1B8F0-DC90-0750-7488-C7C203A9C07D}"/>
              </a:ext>
            </a:extLst>
          </p:cNvPr>
          <p:cNvSpPr txBox="1"/>
          <p:nvPr/>
        </p:nvSpPr>
        <p:spPr>
          <a:xfrm>
            <a:off x="117096" y="211642"/>
            <a:ext cx="1058356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What do you know about these two characters?</a:t>
            </a:r>
          </a:p>
        </p:txBody>
      </p:sp>
    </p:spTree>
    <p:extLst>
      <p:ext uri="{BB962C8B-B14F-4D97-AF65-F5344CB8AC3E}">
        <p14:creationId xmlns:p14="http://schemas.microsoft.com/office/powerpoint/2010/main" val="37125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E7BAE-1D15-B030-FDFF-6FDCDE6BECFA}"/>
              </a:ext>
            </a:extLst>
          </p:cNvPr>
          <p:cNvSpPr txBox="1"/>
          <p:nvPr/>
        </p:nvSpPr>
        <p:spPr>
          <a:xfrm>
            <a:off x="654423" y="466165"/>
            <a:ext cx="504712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What would the perfect parent be like?</a:t>
            </a:r>
          </a:p>
        </p:txBody>
      </p:sp>
      <p:sp>
        <p:nvSpPr>
          <p:cNvPr id="4" name="TextBox 3">
            <a:extLst>
              <a:ext uri="{FF2B5EF4-FFF2-40B4-BE49-F238E27FC236}">
                <a16:creationId xmlns:a16="http://schemas.microsoft.com/office/drawing/2014/main" id="{371F414E-8813-3427-6ADD-A29DD7DBF591}"/>
              </a:ext>
            </a:extLst>
          </p:cNvPr>
          <p:cNvSpPr txBox="1"/>
          <p:nvPr/>
        </p:nvSpPr>
        <p:spPr>
          <a:xfrm>
            <a:off x="3811280" y="1941664"/>
            <a:ext cx="504712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You might think…</a:t>
            </a:r>
          </a:p>
        </p:txBody>
      </p:sp>
      <p:sp>
        <p:nvSpPr>
          <p:cNvPr id="5" name="TextBox 4">
            <a:extLst>
              <a:ext uri="{FF2B5EF4-FFF2-40B4-BE49-F238E27FC236}">
                <a16:creationId xmlns:a16="http://schemas.microsoft.com/office/drawing/2014/main" id="{CD91C51C-5242-8101-5B95-E802F74C39BD}"/>
              </a:ext>
            </a:extLst>
          </p:cNvPr>
          <p:cNvSpPr txBox="1"/>
          <p:nvPr/>
        </p:nvSpPr>
        <p:spPr>
          <a:xfrm>
            <a:off x="654423" y="4032652"/>
            <a:ext cx="504712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Always makes the right decision</a:t>
            </a:r>
          </a:p>
        </p:txBody>
      </p:sp>
      <p:sp>
        <p:nvSpPr>
          <p:cNvPr id="6" name="TextBox 5">
            <a:extLst>
              <a:ext uri="{FF2B5EF4-FFF2-40B4-BE49-F238E27FC236}">
                <a16:creationId xmlns:a16="http://schemas.microsoft.com/office/drawing/2014/main" id="{931F10FD-5196-2A96-2E06-255753824FDB}"/>
              </a:ext>
            </a:extLst>
          </p:cNvPr>
          <p:cNvSpPr txBox="1"/>
          <p:nvPr/>
        </p:nvSpPr>
        <p:spPr>
          <a:xfrm>
            <a:off x="4384381" y="3028617"/>
            <a:ext cx="5047129"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Happy all the time</a:t>
            </a:r>
          </a:p>
        </p:txBody>
      </p:sp>
      <p:sp>
        <p:nvSpPr>
          <p:cNvPr id="7" name="TextBox 6">
            <a:extLst>
              <a:ext uri="{FF2B5EF4-FFF2-40B4-BE49-F238E27FC236}">
                <a16:creationId xmlns:a16="http://schemas.microsoft.com/office/drawing/2014/main" id="{C2B7FC3D-2D51-D685-68B1-84267F748943}"/>
              </a:ext>
            </a:extLst>
          </p:cNvPr>
          <p:cNvSpPr txBox="1"/>
          <p:nvPr/>
        </p:nvSpPr>
        <p:spPr>
          <a:xfrm>
            <a:off x="6907945" y="4446310"/>
            <a:ext cx="5047129"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Lets you have whatever you want</a:t>
            </a:r>
          </a:p>
        </p:txBody>
      </p:sp>
      <p:sp>
        <p:nvSpPr>
          <p:cNvPr id="8" name="TextBox 7">
            <a:extLst>
              <a:ext uri="{FF2B5EF4-FFF2-40B4-BE49-F238E27FC236}">
                <a16:creationId xmlns:a16="http://schemas.microsoft.com/office/drawing/2014/main" id="{E639B9EB-2457-4A76-8F4B-1F350F2713AA}"/>
              </a:ext>
            </a:extLst>
          </p:cNvPr>
          <p:cNvSpPr txBox="1"/>
          <p:nvPr/>
        </p:nvSpPr>
        <p:spPr>
          <a:xfrm>
            <a:off x="1198708" y="6064058"/>
            <a:ext cx="463603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Never burns the tea!</a:t>
            </a:r>
          </a:p>
        </p:txBody>
      </p:sp>
    </p:spTree>
    <p:extLst>
      <p:ext uri="{BB962C8B-B14F-4D97-AF65-F5344CB8AC3E}">
        <p14:creationId xmlns:p14="http://schemas.microsoft.com/office/powerpoint/2010/main" val="25058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F450E-F716-D6DE-992E-DE70E00281C7}"/>
              </a:ext>
            </a:extLst>
          </p:cNvPr>
          <p:cNvPicPr>
            <a:picLocks noChangeAspect="1"/>
          </p:cNvPicPr>
          <p:nvPr/>
        </p:nvPicPr>
        <p:blipFill>
          <a:blip r:embed="rId3"/>
          <a:stretch>
            <a:fillRect/>
          </a:stretch>
        </p:blipFill>
        <p:spPr>
          <a:xfrm>
            <a:off x="898069" y="-156481"/>
            <a:ext cx="10632611" cy="6230710"/>
          </a:xfrm>
          <a:prstGeom prst="rect">
            <a:avLst/>
          </a:prstGeom>
        </p:spPr>
      </p:pic>
      <p:sp>
        <p:nvSpPr>
          <p:cNvPr id="2" name="TextBox 1">
            <a:extLst>
              <a:ext uri="{FF2B5EF4-FFF2-40B4-BE49-F238E27FC236}">
                <a16:creationId xmlns:a16="http://schemas.microsoft.com/office/drawing/2014/main" id="{67AF80A7-DABF-9D0E-468B-AB7EACB1826C}"/>
              </a:ext>
            </a:extLst>
          </p:cNvPr>
          <p:cNvSpPr txBox="1"/>
          <p:nvPr/>
        </p:nvSpPr>
        <p:spPr>
          <a:xfrm>
            <a:off x="348896" y="5645595"/>
            <a:ext cx="11730958"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But none of us are perfect. Not even our parents. And that’s ok. It is all part of being human</a:t>
            </a:r>
            <a:r>
              <a:rPr lang="en-GB"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923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A8ABD-D454-4491-544F-53F9F78D0D22}"/>
              </a:ext>
            </a:extLst>
          </p:cNvPr>
          <p:cNvPicPr>
            <a:picLocks noChangeAspect="1"/>
          </p:cNvPicPr>
          <p:nvPr/>
        </p:nvPicPr>
        <p:blipFill>
          <a:blip r:embed="rId3"/>
          <a:stretch>
            <a:fillRect/>
          </a:stretch>
        </p:blipFill>
        <p:spPr>
          <a:xfrm>
            <a:off x="461043" y="1881148"/>
            <a:ext cx="7139609" cy="4037279"/>
          </a:xfrm>
          <a:prstGeom prst="rect">
            <a:avLst/>
          </a:prstGeom>
        </p:spPr>
      </p:pic>
      <p:sp>
        <p:nvSpPr>
          <p:cNvPr id="4" name="TextBox 3">
            <a:extLst>
              <a:ext uri="{FF2B5EF4-FFF2-40B4-BE49-F238E27FC236}">
                <a16:creationId xmlns:a16="http://schemas.microsoft.com/office/drawing/2014/main" id="{8D70E7E4-C47E-44F6-C7E6-128901AC191C}"/>
              </a:ext>
            </a:extLst>
          </p:cNvPr>
          <p:cNvSpPr txBox="1"/>
          <p:nvPr/>
        </p:nvSpPr>
        <p:spPr>
          <a:xfrm>
            <a:off x="286871" y="420452"/>
            <a:ext cx="11077815"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Christians believe that God is perfect. He is the perfect father.</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6FD95DB9-AE01-EAEB-435E-EE71C7196824}"/>
              </a:ext>
            </a:extLst>
          </p:cNvPr>
          <p:cNvSpPr txBox="1"/>
          <p:nvPr/>
        </p:nvSpPr>
        <p:spPr>
          <a:xfrm>
            <a:off x="8697685" y="2543166"/>
            <a:ext cx="3033272"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In this story, Jesus teaches that God loves and forgives. He is not controlling or full of anger when we mess up. Instead God loves us and knows us. He is the perfect father.</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742EAD35-80CE-0226-362C-41F0EB9A59B4}"/>
              </a:ext>
            </a:extLst>
          </p:cNvPr>
          <p:cNvSpPr txBox="1"/>
          <p:nvPr/>
        </p:nvSpPr>
        <p:spPr>
          <a:xfrm>
            <a:off x="6096001" y="5481189"/>
            <a:ext cx="52959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What else do you think the story teaches about God?</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7E742619-118A-DC7A-349B-304ECC12A2D1}"/>
              </a:ext>
            </a:extLst>
          </p:cNvPr>
          <p:cNvSpPr txBox="1"/>
          <p:nvPr/>
        </p:nvSpPr>
        <p:spPr>
          <a:xfrm>
            <a:off x="286871" y="6034221"/>
            <a:ext cx="6097656" cy="1077218"/>
          </a:xfrm>
          <a:prstGeom prst="rect">
            <a:avLst/>
          </a:prstGeom>
          <a:noFill/>
        </p:spPr>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hlinkClick r:id="rId4"/>
              </a:rPr>
              <a:t>click here</a:t>
            </a:r>
            <a:endParaRPr lang="en-GB" sz="3200" b="1" dirty="0">
              <a:latin typeface="Tahoma" panose="020B0604030504040204" pitchFamily="34" charset="0"/>
              <a:ea typeface="Tahoma" panose="020B0604030504040204" pitchFamily="34" charset="0"/>
              <a:cs typeface="Tahoma" panose="020B0604030504040204" pitchFamily="34" charset="0"/>
            </a:endParaRPr>
          </a:p>
          <a:p>
            <a:endParaRPr lang="en-GB"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509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CB261F-2A5E-A84D-9F4F-0F35D10B759C}"/>
              </a:ext>
            </a:extLst>
          </p:cNvPr>
          <p:cNvSpPr txBox="1"/>
          <p:nvPr/>
        </p:nvSpPr>
        <p:spPr>
          <a:xfrm>
            <a:off x="6096000" y="155215"/>
            <a:ext cx="489737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4000" b="1" dirty="0">
                <a:latin typeface="Tahoma" panose="020B0604030504040204" pitchFamily="34" charset="0"/>
                <a:ea typeface="Tahoma" panose="020B0604030504040204" pitchFamily="34" charset="0"/>
                <a:cs typeface="Tahoma" panose="020B0604030504040204" pitchFamily="34" charset="0"/>
              </a:rPr>
              <a:t>Time to reflect </a:t>
            </a:r>
          </a:p>
          <a:p>
            <a:r>
              <a:rPr lang="en-GB" sz="4000" b="1" u="sng" dirty="0">
                <a:latin typeface="Tahoma" panose="020B0604030504040204" pitchFamily="34" charset="0"/>
                <a:ea typeface="Tahoma" panose="020B0604030504040204" pitchFamily="34" charset="0"/>
                <a:cs typeface="Tahoma" panose="020B0604030504040204" pitchFamily="34" charset="0"/>
              </a:rPr>
              <a:t>or</a:t>
            </a:r>
            <a:r>
              <a:rPr lang="en-GB" sz="4000" b="1" dirty="0">
                <a:latin typeface="Tahoma" panose="020B0604030504040204" pitchFamily="34" charset="0"/>
                <a:ea typeface="Tahoma" panose="020B0604030504040204" pitchFamily="34" charset="0"/>
                <a:cs typeface="Tahoma" panose="020B0604030504040204" pitchFamily="34" charset="0"/>
              </a:rPr>
              <a:t> time to pray….</a:t>
            </a:r>
          </a:p>
        </p:txBody>
      </p:sp>
      <p:sp>
        <p:nvSpPr>
          <p:cNvPr id="2" name="TextBox 1">
            <a:extLst>
              <a:ext uri="{FF2B5EF4-FFF2-40B4-BE49-F238E27FC236}">
                <a16:creationId xmlns:a16="http://schemas.microsoft.com/office/drawing/2014/main" id="{C3B65DF7-A19D-E12F-B1F9-29DBDF4744CC}"/>
              </a:ext>
            </a:extLst>
          </p:cNvPr>
          <p:cNvSpPr txBox="1"/>
          <p:nvPr/>
        </p:nvSpPr>
        <p:spPr>
          <a:xfrm>
            <a:off x="5289088" y="4767168"/>
            <a:ext cx="624660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Pray</a:t>
            </a:r>
          </a:p>
          <a:p>
            <a:r>
              <a:rPr lang="en-GB" sz="2400" dirty="0">
                <a:latin typeface="Tahoma" panose="020B0604030504040204" pitchFamily="34" charset="0"/>
                <a:ea typeface="Tahoma" panose="020B0604030504040204" pitchFamily="34" charset="0"/>
                <a:cs typeface="Tahoma" panose="020B0604030504040204" pitchFamily="34" charset="0"/>
              </a:rPr>
              <a:t>Dear God,</a:t>
            </a:r>
          </a:p>
          <a:p>
            <a:r>
              <a:rPr lang="en-GB" sz="2400" dirty="0">
                <a:latin typeface="Tahoma" panose="020B0604030504040204" pitchFamily="34" charset="0"/>
                <a:ea typeface="Tahoma" panose="020B0604030504040204" pitchFamily="34" charset="0"/>
                <a:cs typeface="Tahoma" panose="020B0604030504040204" pitchFamily="34" charset="0"/>
              </a:rPr>
              <a:t>Thank you for being a perfect parent and loving us just as we are.</a:t>
            </a:r>
          </a:p>
          <a:p>
            <a:r>
              <a:rPr lang="en-GB" sz="2400" dirty="0">
                <a:latin typeface="Tahoma" panose="020B0604030504040204" pitchFamily="34" charset="0"/>
                <a:ea typeface="Tahoma" panose="020B0604030504040204" pitchFamily="34" charset="0"/>
                <a:cs typeface="Tahoma" panose="020B0604030504040204" pitchFamily="34" charset="0"/>
              </a:rPr>
              <a:t>Amen</a:t>
            </a:r>
          </a:p>
        </p:txBody>
      </p:sp>
      <p:sp>
        <p:nvSpPr>
          <p:cNvPr id="9" name="TextBox 8">
            <a:extLst>
              <a:ext uri="{FF2B5EF4-FFF2-40B4-BE49-F238E27FC236}">
                <a16:creationId xmlns:a16="http://schemas.microsoft.com/office/drawing/2014/main" id="{0306A587-2330-8A2C-E063-743F43DAF874}"/>
              </a:ext>
            </a:extLst>
          </p:cNvPr>
          <p:cNvSpPr txBox="1"/>
          <p:nvPr/>
        </p:nvSpPr>
        <p:spPr>
          <a:xfrm>
            <a:off x="5284331" y="1725228"/>
            <a:ext cx="421277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Reflect</a:t>
            </a:r>
          </a:p>
          <a:p>
            <a:r>
              <a:rPr lang="en-GB" sz="2400" dirty="0">
                <a:latin typeface="Tahoma" panose="020B0604030504040204" pitchFamily="34" charset="0"/>
                <a:ea typeface="Tahoma" panose="020B0604030504040204" pitchFamily="34" charset="0"/>
                <a:cs typeface="Tahoma" panose="020B0604030504040204" pitchFamily="34" charset="0"/>
              </a:rPr>
              <a:t>Who is your shield when life gets difficult? Someone who helps and protects you?</a:t>
            </a:r>
          </a:p>
          <a:p>
            <a:r>
              <a:rPr lang="en-GB" sz="2400" dirty="0">
                <a:latin typeface="Tahoma" panose="020B0604030504040204" pitchFamily="34" charset="0"/>
                <a:ea typeface="Tahoma" panose="020B0604030504040204" pitchFamily="34" charset="0"/>
                <a:cs typeface="Tahoma" panose="020B0604030504040204" pitchFamily="34" charset="0"/>
              </a:rPr>
              <a:t>Think about that person and ways you can be thankful for their help and support.</a:t>
            </a:r>
          </a:p>
        </p:txBody>
      </p:sp>
      <p:pic>
        <p:nvPicPr>
          <p:cNvPr id="1026" name="Picture 2" descr="See the source image">
            <a:extLst>
              <a:ext uri="{FF2B5EF4-FFF2-40B4-BE49-F238E27FC236}">
                <a16:creationId xmlns:a16="http://schemas.microsoft.com/office/drawing/2014/main" id="{29F2830C-0CA0-2EC8-B8B7-291CF38D2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804" y="2036253"/>
            <a:ext cx="2055606" cy="2055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5F67EE7-D249-A781-2D97-9365BB998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3" y="0"/>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4DE421-A6DD-A205-E5BB-7E3EAFE5CDDF}"/>
              </a:ext>
            </a:extLst>
          </p:cNvPr>
          <p:cNvSpPr txBox="1"/>
          <p:nvPr/>
        </p:nvSpPr>
        <p:spPr>
          <a:xfrm>
            <a:off x="4244148" y="490222"/>
            <a:ext cx="6096000" cy="707886"/>
          </a:xfrm>
          <a:prstGeom prst="rect">
            <a:avLst/>
          </a:prstGeom>
          <a:noFill/>
        </p:spPr>
        <p:txBody>
          <a:bodyPr wrap="square">
            <a:spAutoFit/>
          </a:bodyPr>
          <a:lstStyle/>
          <a:p>
            <a:r>
              <a:rPr lang="en-GB" sz="4000" b="1" dirty="0">
                <a:latin typeface="Tahoma" panose="020B0604030504040204" pitchFamily="34" charset="0"/>
                <a:ea typeface="Tahoma" panose="020B0604030504040204" pitchFamily="34" charset="0"/>
                <a:cs typeface="Tahoma" panose="020B0604030504040204" pitchFamily="34" charset="0"/>
              </a:rPr>
              <a:t>Song</a:t>
            </a:r>
          </a:p>
        </p:txBody>
      </p:sp>
      <p:pic>
        <p:nvPicPr>
          <p:cNvPr id="4" name="Picture 3">
            <a:extLst>
              <a:ext uri="{FF2B5EF4-FFF2-40B4-BE49-F238E27FC236}">
                <a16:creationId xmlns:a16="http://schemas.microsoft.com/office/drawing/2014/main" id="{FD9DEA12-E79A-B6BD-11F4-6F3A5E789979}"/>
              </a:ext>
            </a:extLst>
          </p:cNvPr>
          <p:cNvPicPr>
            <a:picLocks noChangeAspect="1"/>
          </p:cNvPicPr>
          <p:nvPr/>
        </p:nvPicPr>
        <p:blipFill>
          <a:blip r:embed="rId3"/>
          <a:stretch>
            <a:fillRect/>
          </a:stretch>
        </p:blipFill>
        <p:spPr>
          <a:xfrm>
            <a:off x="7659317" y="0"/>
            <a:ext cx="3015385" cy="6858000"/>
          </a:xfrm>
          <a:prstGeom prst="rect">
            <a:avLst/>
          </a:prstGeom>
        </p:spPr>
      </p:pic>
      <p:pic>
        <p:nvPicPr>
          <p:cNvPr id="5" name="Picture 4">
            <a:extLst>
              <a:ext uri="{FF2B5EF4-FFF2-40B4-BE49-F238E27FC236}">
                <a16:creationId xmlns:a16="http://schemas.microsoft.com/office/drawing/2014/main" id="{E4A147E1-A183-64F3-BCD1-0DFCB4A6D39B}"/>
              </a:ext>
            </a:extLst>
          </p:cNvPr>
          <p:cNvPicPr>
            <a:picLocks noChangeAspect="1"/>
          </p:cNvPicPr>
          <p:nvPr/>
        </p:nvPicPr>
        <p:blipFill>
          <a:blip r:embed="rId4"/>
          <a:stretch>
            <a:fillRect/>
          </a:stretch>
        </p:blipFill>
        <p:spPr>
          <a:xfrm>
            <a:off x="690437" y="393246"/>
            <a:ext cx="2847975" cy="1609725"/>
          </a:xfrm>
          <a:prstGeom prst="rect">
            <a:avLst/>
          </a:prstGeom>
        </p:spPr>
      </p:pic>
      <p:sp>
        <p:nvSpPr>
          <p:cNvPr id="6" name="TextBox 5">
            <a:extLst>
              <a:ext uri="{FF2B5EF4-FFF2-40B4-BE49-F238E27FC236}">
                <a16:creationId xmlns:a16="http://schemas.microsoft.com/office/drawing/2014/main" id="{5C2BBF9D-35D9-AA82-CFF7-55B8C8CF25EF}"/>
              </a:ext>
            </a:extLst>
          </p:cNvPr>
          <p:cNvSpPr txBox="1"/>
          <p:nvPr/>
        </p:nvSpPr>
        <p:spPr>
          <a:xfrm>
            <a:off x="690437" y="2677886"/>
            <a:ext cx="5612392"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5"/>
              </a:rPr>
              <a:t>Father I Place into Your Hands - Worship Workshop</a:t>
            </a:r>
            <a:r>
              <a:rPr lang="en-US"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This song reminds Christians </a:t>
            </a:r>
            <a:r>
              <a:rPr lang="en-US" dirty="0">
                <a:latin typeface="Tahoma" panose="020B0604030504040204" pitchFamily="34" charset="0"/>
                <a:ea typeface="Tahoma" panose="020B0604030504040204" pitchFamily="34" charset="0"/>
                <a:cs typeface="Tahoma" panose="020B0604030504040204" pitchFamily="34" charset="0"/>
              </a:rPr>
              <a:t>that they can place all their problems into God's hands as he cares for us. Christians believe that we can't do everything in our own strength and that we must rely on God as the perfect parent to help us through when things get tough.</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You can listen to the song or join in if you want to.  When you hear or sing ‘Father’ you could think about God if you want to or think about someone else who is important to you.</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589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2434</Words>
  <Application>Microsoft Office PowerPoint</Application>
  <PresentationFormat>Widescreen</PresentationFormat>
  <Paragraphs>214</Paragraphs>
  <Slides>31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Comic Sans MS</vt:lpstr>
      <vt:lpstr>Comic Sans MS</vt:lpstr>
      <vt:lpstr>Roboto</vt:lpstr>
      <vt:lpstr>Rockwell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Taylor</dc:creator>
  <cp:lastModifiedBy>Jacqui Studd</cp:lastModifiedBy>
  <cp:revision>102</cp:revision>
  <dcterms:created xsi:type="dcterms:W3CDTF">2022-07-15T13:02:58Z</dcterms:created>
  <dcterms:modified xsi:type="dcterms:W3CDTF">2022-07-29T09:00:54Z</dcterms:modified>
</cp:coreProperties>
</file>