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notesMasterIdLst>
    <p:notesMasterId r:id="rId29"/>
  </p:notesMasterIdLst>
  <p:sldIdLst>
    <p:sldId id="257" r:id="rId5"/>
    <p:sldId id="526" r:id="rId6"/>
    <p:sldId id="342" r:id="rId7"/>
    <p:sldId id="469" r:id="rId8"/>
    <p:sldId id="374" r:id="rId9"/>
    <p:sldId id="345" r:id="rId10"/>
    <p:sldId id="256" r:id="rId11"/>
    <p:sldId id="558" r:id="rId12"/>
    <p:sldId id="499" r:id="rId13"/>
    <p:sldId id="556" r:id="rId14"/>
    <p:sldId id="259" r:id="rId15"/>
    <p:sldId id="555" r:id="rId16"/>
    <p:sldId id="557" r:id="rId17"/>
    <p:sldId id="291" r:id="rId18"/>
    <p:sldId id="472" r:id="rId19"/>
    <p:sldId id="473" r:id="rId20"/>
    <p:sldId id="474" r:id="rId21"/>
    <p:sldId id="260" r:id="rId22"/>
    <p:sldId id="559" r:id="rId23"/>
    <p:sldId id="262" r:id="rId24"/>
    <p:sldId id="263" r:id="rId25"/>
    <p:sldId id="264" r:id="rId26"/>
    <p:sldId id="265" r:id="rId27"/>
    <p:sldId id="2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344529"/>
    <a:srgbClr val="2B3922"/>
    <a:srgbClr val="2E3722"/>
    <a:srgbClr val="FCF7F1"/>
    <a:srgbClr val="B8D233"/>
    <a:srgbClr val="5CC6D6"/>
    <a:srgbClr val="F8D22F"/>
    <a:srgbClr val="F03F2B"/>
    <a:srgbClr val="348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6F9C1-EFBC-4960-8D93-5C97D9EC2F9B}" v="18" dt="2021-11-21T16:50:53.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19" autoAdjust="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0F337-F250-4B48-BC91-C37DB176D438}" type="datetimeFigureOut">
              <a:rPr lang="en-GB" smtClean="0"/>
              <a:t>03/12/2021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23358-B287-4A54-AA19-9487FAEF2970}" type="slidenum">
              <a:rPr lang="en-GB" smtClean="0"/>
              <a:t>‹#›</a:t>
            </a:fld>
            <a:endParaRPr lang="en-GB"/>
          </a:p>
        </p:txBody>
      </p:sp>
    </p:spTree>
    <p:extLst>
      <p:ext uri="{BB962C8B-B14F-4D97-AF65-F5344CB8AC3E}">
        <p14:creationId xmlns:p14="http://schemas.microsoft.com/office/powerpoint/2010/main" val="357675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12/3/2021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12/3/2021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12/3/2021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12/3/2021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12/3/2021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SEEKING WISDOM</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DISCERNMENT IN A TIME OF UPHEAVAL</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0D31F4D5-ACD0-4CFA-857C-660B7ACBC56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2259" r="3" b="3"/>
          <a:stretch/>
        </p:blipFill>
        <p:spPr bwMode="auto">
          <a:xfrm>
            <a:off x="615218"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9904A8F-69FF-4C96-BED8-EBD62C3880F7}"/>
              </a:ext>
            </a:extLst>
          </p:cNvPr>
          <p:cNvSpPr>
            <a:spLocks noGrp="1"/>
          </p:cNvSpPr>
          <p:nvPr>
            <p:ph type="title"/>
          </p:nvPr>
        </p:nvSpPr>
        <p:spPr>
          <a:xfrm>
            <a:off x="8458200" y="607392"/>
            <a:ext cx="3161963" cy="1086497"/>
          </a:xfrm>
        </p:spPr>
        <p:txBody>
          <a:bodyPr/>
          <a:lstStyle/>
          <a:p>
            <a:r>
              <a:rPr lang="en-GB" b="1" dirty="0"/>
              <a:t>The purpose of discernment</a:t>
            </a:r>
            <a:endParaRPr lang="en-GB" dirty="0"/>
          </a:p>
        </p:txBody>
      </p:sp>
      <p:sp>
        <p:nvSpPr>
          <p:cNvPr id="5" name="Content Placeholder 4">
            <a:extLst>
              <a:ext uri="{FF2B5EF4-FFF2-40B4-BE49-F238E27FC236}">
                <a16:creationId xmlns:a16="http://schemas.microsoft.com/office/drawing/2014/main" id="{3A18B6F0-3B6B-4B02-BE2B-D30164E1C847}"/>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62134475-7F41-4438-B43C-5163F8F1644F}"/>
              </a:ext>
            </a:extLst>
          </p:cNvPr>
          <p:cNvSpPr>
            <a:spLocks noGrp="1"/>
          </p:cNvSpPr>
          <p:nvPr>
            <p:ph type="body" sz="half" idx="2"/>
          </p:nvPr>
        </p:nvSpPr>
        <p:spPr>
          <a:xfrm>
            <a:off x="8386998" y="1836295"/>
            <a:ext cx="3233166" cy="4107305"/>
          </a:xfrm>
        </p:spPr>
        <p:txBody>
          <a:bodyPr>
            <a:normAutofit fontScale="85000" lnSpcReduction="10000"/>
          </a:bodyPr>
          <a:lstStyle/>
          <a:p>
            <a:r>
              <a:rPr lang="en-GB" sz="1900" b="1" dirty="0"/>
              <a:t>Saint Ignatius wrote his Spiritual Exercises to help us to rid ourselves of ‘disordered attachments’ – practices or beliefs/ideas that hold us captive.  The aim is to help us act freely in the world as transformed transformers, being the loving eyes, ears, hands and hearts of Christ to a wounded world.  </a:t>
            </a:r>
          </a:p>
          <a:p>
            <a:r>
              <a:rPr lang="en-GB" sz="1900" b="1" dirty="0"/>
              <a:t>The aim of discernment is to allow God’s Spirit to lead us daily so that we can develop an instinct for where God is present and active.</a:t>
            </a:r>
          </a:p>
          <a:p>
            <a:endParaRPr lang="en-GB" dirty="0"/>
          </a:p>
        </p:txBody>
      </p:sp>
    </p:spTree>
    <p:extLst>
      <p:ext uri="{BB962C8B-B14F-4D97-AF65-F5344CB8AC3E}">
        <p14:creationId xmlns:p14="http://schemas.microsoft.com/office/powerpoint/2010/main" val="155385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38F3-C151-4FAD-80CD-7F5C19BD5278}"/>
              </a:ext>
            </a:extLst>
          </p:cNvPr>
          <p:cNvSpPr>
            <a:spLocks noGrp="1"/>
          </p:cNvSpPr>
          <p:nvPr>
            <p:ph type="title"/>
          </p:nvPr>
        </p:nvSpPr>
        <p:spPr>
          <a:xfrm>
            <a:off x="8458200" y="716890"/>
            <a:ext cx="3161963" cy="768326"/>
          </a:xfrm>
        </p:spPr>
        <p:txBody>
          <a:bodyPr anchor="b">
            <a:normAutofit/>
          </a:bodyPr>
          <a:lstStyle/>
          <a:p>
            <a:r>
              <a:rPr lang="en-GB" b="1" dirty="0">
                <a:latin typeface="Maiandra GD" panose="020E0502030308020204" pitchFamily="34" charset="0"/>
              </a:rPr>
              <a:t>Discernment</a:t>
            </a:r>
          </a:p>
        </p:txBody>
      </p:sp>
      <p:sp>
        <p:nvSpPr>
          <p:cNvPr id="3" name="Content Placeholder 2">
            <a:extLst>
              <a:ext uri="{FF2B5EF4-FFF2-40B4-BE49-F238E27FC236}">
                <a16:creationId xmlns:a16="http://schemas.microsoft.com/office/drawing/2014/main" id="{66581B99-B711-4722-9ED1-783E8842D9B1}"/>
              </a:ext>
            </a:extLst>
          </p:cNvPr>
          <p:cNvSpPr>
            <a:spLocks noGrp="1"/>
          </p:cNvSpPr>
          <p:nvPr>
            <p:ph type="body" sz="half" idx="2"/>
          </p:nvPr>
        </p:nvSpPr>
        <p:spPr>
          <a:xfrm>
            <a:off x="8353958" y="1625600"/>
            <a:ext cx="3460090" cy="3606800"/>
          </a:xfrm>
        </p:spPr>
        <p:txBody>
          <a:bodyPr>
            <a:noAutofit/>
          </a:bodyPr>
          <a:lstStyle/>
          <a:p>
            <a:pPr>
              <a:lnSpc>
                <a:spcPct val="100000"/>
              </a:lnSpc>
            </a:pPr>
            <a:r>
              <a:rPr lang="en-GB" b="1" dirty="0">
                <a:latin typeface="Maiandra GD" panose="020E0502030308020204" pitchFamily="34" charset="0"/>
              </a:rPr>
              <a:t>is what we see people doing within the Biblical narratives – trying to make sense of their experience, finding clarity through trust and risk-taking, freedom through letting go of regret for the past or anxiety about the future, moving forward without certainty.   </a:t>
            </a:r>
          </a:p>
          <a:p>
            <a:pPr>
              <a:lnSpc>
                <a:spcPct val="100000"/>
              </a:lnSpc>
            </a:pPr>
            <a:r>
              <a:rPr lang="en-GB" b="1" dirty="0">
                <a:latin typeface="Maiandra GD" panose="020E0502030308020204" pitchFamily="34" charset="0"/>
              </a:rPr>
              <a:t>In discerning any question, especially those most fundamental to our lives, some key points may help to clarify where and by what inner paths we are being led.</a:t>
            </a:r>
          </a:p>
        </p:txBody>
      </p:sp>
      <p:pic>
        <p:nvPicPr>
          <p:cNvPr id="11" name="Picture 4" descr="scan0005">
            <a:extLst>
              <a:ext uri="{FF2B5EF4-FFF2-40B4-BE49-F238E27FC236}">
                <a16:creationId xmlns:a16="http://schemas.microsoft.com/office/drawing/2014/main" id="{2548C5FA-1258-4118-B9CE-3A0C50E625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577" b="9474"/>
          <a:stretch/>
        </p:blipFill>
        <p:spPr bwMode="auto">
          <a:xfrm>
            <a:off x="2087918" y="382017"/>
            <a:ext cx="4053763" cy="609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27490-C043-441A-8B40-8A67BBA9EF4D}"/>
              </a:ext>
            </a:extLst>
          </p:cNvPr>
          <p:cNvSpPr txBox="1"/>
          <p:nvPr/>
        </p:nvSpPr>
        <p:spPr>
          <a:xfrm>
            <a:off x="1066800" y="642594"/>
            <a:ext cx="10058400" cy="1371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i="0" kern="1200" cap="none" spc="0" baseline="0" dirty="0">
                <a:solidFill>
                  <a:schemeClr val="tx1">
                    <a:lumMod val="85000"/>
                    <a:lumOff val="15000"/>
                  </a:schemeClr>
                </a:solidFill>
                <a:effectLst/>
                <a:latin typeface="Maiandra GD" panose="020E0502030308020204" pitchFamily="34" charset="0"/>
              </a:rPr>
              <a:t>Obedience is above all the </a:t>
            </a:r>
          </a:p>
          <a:p>
            <a:pPr algn="ctr">
              <a:lnSpc>
                <a:spcPct val="90000"/>
              </a:lnSpc>
              <a:spcBef>
                <a:spcPct val="0"/>
              </a:spcBef>
              <a:spcAft>
                <a:spcPts val="600"/>
              </a:spcAft>
            </a:pPr>
            <a:r>
              <a:rPr lang="en-US" sz="4000" b="1" i="0" kern="1200" cap="none" spc="0" baseline="0" dirty="0">
                <a:solidFill>
                  <a:schemeClr val="tx1">
                    <a:lumMod val="85000"/>
                    <a:lumOff val="15000"/>
                  </a:schemeClr>
                </a:solidFill>
                <a:effectLst/>
                <a:latin typeface="Maiandra GD" panose="020E0502030308020204" pitchFamily="34" charset="0"/>
              </a:rPr>
              <a:t>ART OF LISTENING</a:t>
            </a:r>
          </a:p>
        </p:txBody>
      </p:sp>
      <p:pic>
        <p:nvPicPr>
          <p:cNvPr id="1026" name="Picture 2" descr="See the source image">
            <a:extLst>
              <a:ext uri="{FF2B5EF4-FFF2-40B4-BE49-F238E27FC236}">
                <a16:creationId xmlns:a16="http://schemas.microsoft.com/office/drawing/2014/main" id="{DFF1D924-1128-41BF-BFAC-8944DD4B82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62" b="34529"/>
          <a:stretch/>
        </p:blipFill>
        <p:spPr bwMode="auto">
          <a:xfrm>
            <a:off x="1066800" y="2103120"/>
            <a:ext cx="10058400" cy="3849624"/>
          </a:xfrm>
          <a:prstGeom prst="rect">
            <a:avLst/>
          </a:prstGeom>
          <a:solidFill>
            <a:srgbClr val="FFFFFF"/>
          </a:solidFill>
          <a:ln>
            <a:noFill/>
          </a:ln>
          <a:effectLst/>
        </p:spPr>
      </p:pic>
    </p:spTree>
    <p:extLst>
      <p:ext uri="{BB962C8B-B14F-4D97-AF65-F5344CB8AC3E}">
        <p14:creationId xmlns:p14="http://schemas.microsoft.com/office/powerpoint/2010/main" val="271326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8592-C2B5-43A3-AAF2-F2DAA7B717FF}"/>
              </a:ext>
            </a:extLst>
          </p:cNvPr>
          <p:cNvSpPr>
            <a:spLocks noGrp="1"/>
          </p:cNvSpPr>
          <p:nvPr>
            <p:ph type="title"/>
          </p:nvPr>
        </p:nvSpPr>
        <p:spPr>
          <a:xfrm>
            <a:off x="8458200" y="607392"/>
            <a:ext cx="3161963" cy="1056516"/>
          </a:xfrm>
        </p:spPr>
        <p:txBody>
          <a:bodyPr>
            <a:normAutofit fontScale="90000"/>
          </a:bodyPr>
          <a:lstStyle/>
          <a:p>
            <a:pPr algn="ctr"/>
            <a:r>
              <a:rPr lang="en-GB" sz="3200" b="1" dirty="0">
                <a:latin typeface="Maiandra GD" panose="020E0502030308020204" pitchFamily="34" charset="0"/>
              </a:rPr>
              <a:t>Trusting our inner feelings</a:t>
            </a:r>
            <a:endParaRPr lang="en-GB" dirty="0"/>
          </a:p>
        </p:txBody>
      </p:sp>
      <p:sp>
        <p:nvSpPr>
          <p:cNvPr id="3" name="Content Placeholder 2">
            <a:extLst>
              <a:ext uri="{FF2B5EF4-FFF2-40B4-BE49-F238E27FC236}">
                <a16:creationId xmlns:a16="http://schemas.microsoft.com/office/drawing/2014/main" id="{58E5FC48-26EA-4C56-8DDA-E5AD6A997AC6}"/>
              </a:ext>
            </a:extLst>
          </p:cNvPr>
          <p:cNvSpPr>
            <a:spLocks noGrp="1"/>
          </p:cNvSpPr>
          <p:nvPr>
            <p:ph idx="1"/>
          </p:nvPr>
        </p:nvSpPr>
        <p:spPr>
          <a:xfrm>
            <a:off x="12428" y="609600"/>
            <a:ext cx="7531372" cy="4652723"/>
          </a:xfrm>
        </p:spPr>
        <p:txBody>
          <a:bodyPr/>
          <a:lstStyle/>
          <a:p>
            <a:pPr marL="0" indent="0" algn="ctr">
              <a:buNone/>
            </a:pPr>
            <a:endParaRPr lang="en-GB" sz="2000" b="1" dirty="0">
              <a:solidFill>
                <a:srgbClr val="FFFFFF"/>
              </a:solidFill>
              <a:latin typeface="Maiandra GD" panose="020E0502030308020204" pitchFamily="34" charset="0"/>
            </a:endParaRPr>
          </a:p>
          <a:p>
            <a:pPr marL="0" indent="0" algn="ctr">
              <a:buNone/>
            </a:pPr>
            <a:endParaRPr lang="en-GB" sz="2000" b="1" i="0" dirty="0">
              <a:solidFill>
                <a:srgbClr val="FFFFFF"/>
              </a:solidFill>
              <a:effectLst/>
              <a:latin typeface="Maiandra GD" panose="020E0502030308020204" pitchFamily="34" charset="0"/>
            </a:endParaRPr>
          </a:p>
          <a:p>
            <a:pPr marL="0" indent="0" algn="ctr">
              <a:buNone/>
            </a:pPr>
            <a:endParaRPr lang="en-GB" sz="2000" b="1" i="0" dirty="0">
              <a:effectLst/>
              <a:latin typeface="Maiandra GD" panose="020E0502030308020204" pitchFamily="34" charset="0"/>
            </a:endParaRPr>
          </a:p>
          <a:p>
            <a:endParaRPr lang="en-GB" dirty="0"/>
          </a:p>
        </p:txBody>
      </p:sp>
      <p:sp>
        <p:nvSpPr>
          <p:cNvPr id="4" name="Text Placeholder 3">
            <a:extLst>
              <a:ext uri="{FF2B5EF4-FFF2-40B4-BE49-F238E27FC236}">
                <a16:creationId xmlns:a16="http://schemas.microsoft.com/office/drawing/2014/main" id="{EF867E1A-265B-49CC-8C42-354B36998F26}"/>
              </a:ext>
            </a:extLst>
          </p:cNvPr>
          <p:cNvSpPr>
            <a:spLocks noGrp="1"/>
          </p:cNvSpPr>
          <p:nvPr>
            <p:ph type="body" sz="half" idx="2"/>
          </p:nvPr>
        </p:nvSpPr>
        <p:spPr/>
        <p:txBody>
          <a:bodyPr/>
          <a:lstStyle/>
          <a:p>
            <a:pPr marL="0" indent="0">
              <a:buNone/>
            </a:pPr>
            <a:r>
              <a:rPr lang="en-GB" sz="2400" b="1" i="0" dirty="0">
                <a:effectLst/>
                <a:latin typeface="Maiandra GD" panose="020E0502030308020204" pitchFamily="34" charset="0"/>
              </a:rPr>
              <a:t>Sensory </a:t>
            </a:r>
            <a:endParaRPr lang="en-GB" sz="2400" b="1" dirty="0">
              <a:latin typeface="Maiandra GD" panose="020E0502030308020204" pitchFamily="34" charset="0"/>
            </a:endParaRPr>
          </a:p>
          <a:p>
            <a:pPr marL="0" indent="0">
              <a:buNone/>
            </a:pPr>
            <a:r>
              <a:rPr lang="en-GB" sz="2400" b="1" i="0" dirty="0">
                <a:effectLst/>
                <a:latin typeface="Maiandra GD" panose="020E0502030308020204" pitchFamily="34" charset="0"/>
              </a:rPr>
              <a:t>Emotional/Relational</a:t>
            </a:r>
            <a:r>
              <a:rPr lang="en-GB" sz="2400" b="1" dirty="0">
                <a:latin typeface="Maiandra GD" panose="020E0502030308020204" pitchFamily="34" charset="0"/>
              </a:rPr>
              <a:t> </a:t>
            </a:r>
            <a:r>
              <a:rPr lang="en-GB" sz="2400" b="1" i="0" dirty="0">
                <a:effectLst/>
                <a:latin typeface="Maiandra GD" panose="020E0502030308020204" pitchFamily="34" charset="0"/>
              </a:rPr>
              <a:t>Intuitive/Instinctive </a:t>
            </a:r>
            <a:r>
              <a:rPr lang="en-GB" sz="2400" b="1" dirty="0">
                <a:latin typeface="Maiandra GD" panose="020E0502030308020204" pitchFamily="34" charset="0"/>
              </a:rPr>
              <a:t>	          </a:t>
            </a:r>
            <a:r>
              <a:rPr lang="en-GB" sz="2400" b="1" i="0" dirty="0">
                <a:effectLst/>
                <a:latin typeface="Maiandra GD" panose="020E0502030308020204" pitchFamily="34" charset="0"/>
              </a:rPr>
              <a:t>Delusional	</a:t>
            </a:r>
          </a:p>
          <a:p>
            <a:pPr marL="0" indent="0">
              <a:buNone/>
            </a:pPr>
            <a:r>
              <a:rPr lang="en-GB" sz="2400" b="1" dirty="0">
                <a:latin typeface="Maiandra GD" panose="020E0502030308020204" pitchFamily="34" charset="0"/>
              </a:rPr>
              <a:t>Erotic</a:t>
            </a:r>
          </a:p>
          <a:p>
            <a:pPr marL="0" indent="0" algn="ctr">
              <a:buNone/>
            </a:pPr>
            <a:endParaRPr lang="en-GB" sz="1800" b="1" i="0" dirty="0">
              <a:solidFill>
                <a:srgbClr val="FFFFFF"/>
              </a:solidFill>
              <a:effectLst/>
              <a:latin typeface="Maiandra GD" panose="020E0502030308020204" pitchFamily="34" charset="0"/>
            </a:endParaRPr>
          </a:p>
          <a:p>
            <a:endParaRPr lang="en-GB" dirty="0"/>
          </a:p>
        </p:txBody>
      </p:sp>
      <p:pic>
        <p:nvPicPr>
          <p:cNvPr id="1028" name="Picture 4" descr="See the source image">
            <a:extLst>
              <a:ext uri="{FF2B5EF4-FFF2-40B4-BE49-F238E27FC236}">
                <a16:creationId xmlns:a16="http://schemas.microsoft.com/office/drawing/2014/main" id="{A6874CE2-705E-4F42-9E44-410406CAB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36" y="400153"/>
            <a:ext cx="7531371" cy="50209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6B6A31-2652-4DD7-AE93-AB852ED2B3BC}"/>
              </a:ext>
            </a:extLst>
          </p:cNvPr>
          <p:cNvSpPr txBox="1"/>
          <p:nvPr/>
        </p:nvSpPr>
        <p:spPr>
          <a:xfrm>
            <a:off x="-680867" y="4919008"/>
            <a:ext cx="7201588" cy="1938992"/>
          </a:xfrm>
          <a:prstGeom prst="rect">
            <a:avLst/>
          </a:prstGeom>
          <a:noFill/>
        </p:spPr>
        <p:txBody>
          <a:bodyPr wrap="square">
            <a:spAutoFit/>
          </a:bodyPr>
          <a:lstStyle/>
          <a:p>
            <a:pPr marL="1371600" lvl="3" indent="0">
              <a:buNone/>
            </a:pPr>
            <a:r>
              <a:rPr lang="en-GB" sz="2000" b="1" dirty="0">
                <a:latin typeface="Maiandra GD" panose="020E0502030308020204" pitchFamily="34" charset="0"/>
              </a:rPr>
              <a:t>I know that I’m forgiven,</a:t>
            </a:r>
          </a:p>
          <a:p>
            <a:pPr marL="1371600" lvl="3" indent="0">
              <a:buNone/>
            </a:pPr>
            <a:r>
              <a:rPr lang="en-GB" sz="2000" b="1" dirty="0">
                <a:latin typeface="Maiandra GD" panose="020E0502030308020204" pitchFamily="34" charset="0"/>
              </a:rPr>
              <a:t>But I don’t know how I know</a:t>
            </a:r>
          </a:p>
          <a:p>
            <a:pPr marL="1371600" lvl="3" indent="0">
              <a:buNone/>
            </a:pPr>
            <a:r>
              <a:rPr lang="en-GB" sz="2000" b="1" dirty="0">
                <a:latin typeface="Maiandra GD" panose="020E0502030308020204" pitchFamily="34" charset="0"/>
              </a:rPr>
              <a:t>I don’t trust my inner feelings –</a:t>
            </a:r>
          </a:p>
          <a:p>
            <a:pPr marL="1371600" lvl="3" indent="0">
              <a:buNone/>
            </a:pPr>
            <a:r>
              <a:rPr lang="en-GB" sz="2000" b="1" dirty="0">
                <a:latin typeface="Maiandra GD" panose="020E0502030308020204" pitchFamily="34" charset="0"/>
              </a:rPr>
              <a:t>Inner feelings come and go.</a:t>
            </a:r>
          </a:p>
          <a:p>
            <a:pPr marL="1371600" lvl="3" indent="0">
              <a:buNone/>
            </a:pPr>
            <a:r>
              <a:rPr lang="en-GB" sz="2000" b="1" dirty="0">
                <a:latin typeface="Maiandra GD" panose="020E0502030308020204" pitchFamily="34" charset="0"/>
              </a:rPr>
              <a:t>	(Leonard Cohen, </a:t>
            </a:r>
            <a:r>
              <a:rPr lang="en-GB" sz="2000" b="1" i="1" dirty="0">
                <a:latin typeface="Maiandra GD" panose="020E0502030308020204" pitchFamily="34" charset="0"/>
              </a:rPr>
              <a:t>That don’t Make it Junk)</a:t>
            </a:r>
          </a:p>
          <a:p>
            <a:pPr marL="0" indent="0" algn="ctr">
              <a:buNone/>
            </a:pPr>
            <a:endParaRPr lang="en-GB" sz="2000" b="1" i="0" dirty="0">
              <a:effectLst/>
              <a:latin typeface="Maiandra GD" panose="020E0502030308020204" pitchFamily="34" charset="0"/>
            </a:endParaRPr>
          </a:p>
        </p:txBody>
      </p:sp>
    </p:spTree>
    <p:extLst>
      <p:ext uri="{BB962C8B-B14F-4D97-AF65-F5344CB8AC3E}">
        <p14:creationId xmlns:p14="http://schemas.microsoft.com/office/powerpoint/2010/main" val="369911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2">
            <a:extLst>
              <a:ext uri="{28A0092B-C50C-407E-A947-70E740481C1C}">
                <a14:useLocalDpi xmlns:a14="http://schemas.microsoft.com/office/drawing/2010/main" val="0"/>
              </a:ext>
            </a:extLst>
          </a:blip>
          <a:srcRect r="6775" b="6229"/>
          <a:stretch/>
        </p:blipFill>
        <p:spPr>
          <a:xfrm>
            <a:off x="202967" y="232986"/>
            <a:ext cx="8071603" cy="6370181"/>
          </a:xfrm>
          <a:prstGeom prst="rect">
            <a:avLst/>
          </a:prstGeom>
        </p:spPr>
      </p:pic>
      <p:sp>
        <p:nvSpPr>
          <p:cNvPr id="2" name="Title 1">
            <a:extLst>
              <a:ext uri="{FF2B5EF4-FFF2-40B4-BE49-F238E27FC236}">
                <a16:creationId xmlns:a16="http://schemas.microsoft.com/office/drawing/2014/main" id="{95440125-1DA8-4259-BD27-9C678C70335D}"/>
              </a:ext>
            </a:extLst>
          </p:cNvPr>
          <p:cNvSpPr>
            <a:spLocks noGrp="1"/>
          </p:cNvSpPr>
          <p:nvPr>
            <p:ph type="title"/>
          </p:nvPr>
        </p:nvSpPr>
        <p:spPr>
          <a:xfrm>
            <a:off x="8765438" y="360402"/>
            <a:ext cx="3161963" cy="1645920"/>
          </a:xfrm>
        </p:spPr>
        <p:txBody>
          <a:bodyPr/>
          <a:lstStyle/>
          <a:p>
            <a:pPr algn="ctr"/>
            <a:r>
              <a:rPr lang="en-GB" b="1" dirty="0">
                <a:latin typeface="Maiandra GD" panose="020E0502030308020204" pitchFamily="34" charset="0"/>
              </a:rPr>
              <a:t>Didn’t our hearts burn within us?</a:t>
            </a:r>
          </a:p>
        </p:txBody>
      </p:sp>
      <p:sp>
        <p:nvSpPr>
          <p:cNvPr id="5" name="Text Placeholder 4">
            <a:extLst>
              <a:ext uri="{FF2B5EF4-FFF2-40B4-BE49-F238E27FC236}">
                <a16:creationId xmlns:a16="http://schemas.microsoft.com/office/drawing/2014/main" id="{64A0C67B-319A-4399-BA54-FA001AEA0BF5}"/>
              </a:ext>
            </a:extLst>
          </p:cNvPr>
          <p:cNvSpPr>
            <a:spLocks noGrp="1"/>
          </p:cNvSpPr>
          <p:nvPr>
            <p:ph type="body" sz="half" idx="2"/>
          </p:nvPr>
        </p:nvSpPr>
        <p:spPr>
          <a:xfrm>
            <a:off x="8765439" y="2006322"/>
            <a:ext cx="3028722" cy="3606800"/>
          </a:xfrm>
        </p:spPr>
        <p:txBody>
          <a:bodyPr>
            <a:noAutofit/>
          </a:bodyPr>
          <a:lstStyle/>
          <a:p>
            <a:r>
              <a:rPr lang="en-GB" sz="1600" b="1" dirty="0">
                <a:latin typeface="Maiandra GD" panose="020E0502030308020204" pitchFamily="34" charset="0"/>
              </a:rPr>
              <a:t>Discernment is not for Lone Rangers.  It is never a one-man/woman band.  It is always done in companionship with Jesus and with the faith community, both in its entirety and in its individual members. Our feeling and faith responses help us to recognize Jesus, our daily companion, in the Scriptures, in our lived experience and in the breaking of bread.</a:t>
            </a:r>
          </a:p>
        </p:txBody>
      </p:sp>
    </p:spTree>
    <p:extLst>
      <p:ext uri="{BB962C8B-B14F-4D97-AF65-F5344CB8AC3E}">
        <p14:creationId xmlns:p14="http://schemas.microsoft.com/office/powerpoint/2010/main" val="331020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863" y="982176"/>
            <a:ext cx="11032273" cy="4524315"/>
          </a:xfrm>
          <a:prstGeom prst="rect">
            <a:avLst/>
          </a:prstGeom>
        </p:spPr>
        <p:txBody>
          <a:bodyPr wrap="square">
            <a:spAutoFit/>
          </a:bodyPr>
          <a:lstStyle/>
          <a:p>
            <a:pPr marL="457200" indent="-457200">
              <a:buFont typeface="Arial" panose="020B0604020202020204" pitchFamily="34" charset="0"/>
              <a:buChar char="•"/>
            </a:pPr>
            <a:r>
              <a:rPr lang="en-GB" sz="2400" dirty="0">
                <a:latin typeface="Maiandra GD" panose="020E0502030308020204" pitchFamily="34" charset="0"/>
              </a:rPr>
              <a:t>If a man lies with a male as with a woman, both of them have committed an abomination; they shall surely be put to death; their blood is upon them." Leviticus 20: 13</a:t>
            </a:r>
          </a:p>
          <a:p>
            <a:pPr marL="457200" indent="-457200">
              <a:buFont typeface="Arial" panose="020B0604020202020204" pitchFamily="34" charset="0"/>
              <a:buChar char="•"/>
            </a:pPr>
            <a:endParaRPr lang="en-GB" sz="2400" dirty="0">
              <a:latin typeface="Maiandra GD" panose="020E0502030308020204" pitchFamily="34" charset="0"/>
            </a:endParaRPr>
          </a:p>
          <a:p>
            <a:pPr marL="457200" indent="-457200">
              <a:buFont typeface="Arial" panose="020B0604020202020204" pitchFamily="34" charset="0"/>
              <a:buChar char="•"/>
            </a:pPr>
            <a:r>
              <a:rPr lang="en-GB" sz="2400" dirty="0">
                <a:latin typeface="Maiandra GD" panose="020E0502030308020204" pitchFamily="34" charset="0"/>
              </a:rPr>
              <a:t>“Keep my decrees. Do not mate different kinds of animals. Do not plant your field with two kinds of seed. Do not wear clothing woven </a:t>
            </a:r>
          </a:p>
          <a:p>
            <a:r>
              <a:rPr lang="en-GB" sz="2400" dirty="0">
                <a:latin typeface="Maiandra GD" panose="020E0502030308020204" pitchFamily="34" charset="0"/>
              </a:rPr>
              <a:t>     of two kinds of material.”  Leviticus 19:19</a:t>
            </a:r>
          </a:p>
          <a:p>
            <a:pPr marL="457200" indent="-457200">
              <a:buFont typeface="Arial" panose="020B0604020202020204" pitchFamily="34" charset="0"/>
              <a:buChar char="•"/>
            </a:pPr>
            <a:endParaRPr lang="en-GB" sz="2400" dirty="0">
              <a:latin typeface="Maiandra GD" panose="020E0502030308020204" pitchFamily="34" charset="0"/>
            </a:endParaRPr>
          </a:p>
          <a:p>
            <a:pPr marL="457200" indent="-457200">
              <a:buFont typeface="Arial" panose="020B0604020202020204" pitchFamily="34" charset="0"/>
              <a:buChar char="•"/>
            </a:pPr>
            <a:r>
              <a:rPr lang="en-GB" sz="2400" i="1" dirty="0">
                <a:latin typeface="Maiandra GD" panose="020E0502030308020204" pitchFamily="34" charset="0"/>
              </a:rPr>
              <a:t>We are already giving ourselves permission to determine what rules are binding under what circumstances…  On what premises are we determining some teachings to be essential and others to be contingent on time and space?</a:t>
            </a:r>
          </a:p>
          <a:p>
            <a:endParaRPr lang="en-GB" sz="2400" dirty="0"/>
          </a:p>
        </p:txBody>
      </p:sp>
    </p:spTree>
    <p:extLst>
      <p:ext uri="{BB962C8B-B14F-4D97-AF65-F5344CB8AC3E}">
        <p14:creationId xmlns:p14="http://schemas.microsoft.com/office/powerpoint/2010/main" val="60145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anim calcmode="lin" valueType="num">
                                      <p:cBhvr>
                                        <p:cTn id="13"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anim calcmode="lin" valueType="num">
                                      <p:cBhvr>
                                        <p:cTn id="18"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2">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000"/>
                                        <p:tgtEl>
                                          <p:spTgt spid="2">
                                            <p:txEl>
                                              <p:pRg st="5" end="5"/>
                                            </p:txEl>
                                          </p:spTgt>
                                        </p:tgtEl>
                                      </p:cBhvr>
                                    </p:animEffect>
                                    <p:anim calcmode="lin" valueType="num">
                                      <p:cBhvr>
                                        <p:cTn id="2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24"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166" y="692697"/>
            <a:ext cx="10957932" cy="4893647"/>
          </a:xfrm>
          <a:prstGeom prst="rect">
            <a:avLst/>
          </a:prstGeom>
        </p:spPr>
        <p:txBody>
          <a:bodyPr wrap="square">
            <a:spAutoFit/>
          </a:bodyPr>
          <a:lstStyle/>
          <a:p>
            <a:pPr marL="457200"/>
            <a:r>
              <a:rPr lang="en-US" sz="2400" b="1" dirty="0">
                <a:latin typeface="Maiandra GD" panose="020E0502030308020204" pitchFamily="34" charset="0"/>
                <a:ea typeface="Calibri" panose="020F0502020204030204" pitchFamily="34" charset="0"/>
                <a:cs typeface="Times New Roman" panose="02020603050405020304" pitchFamily="18" charset="0"/>
              </a:rPr>
              <a:t>Pope Francis encourages us to contextualize our understanding of even such foundational things as our understanding of gender </a:t>
            </a:r>
          </a:p>
          <a:p>
            <a:pPr marL="457200"/>
            <a:endParaRPr lang="en-US" sz="2400" b="1" dirty="0">
              <a:latin typeface="Maiandra GD" panose="020E0502030308020204" pitchFamily="34" charset="0"/>
              <a:ea typeface="Calibri" panose="020F0502020204030204" pitchFamily="34" charset="0"/>
              <a:cs typeface="Times New Roman" panose="02020603050405020304" pitchFamily="18" charset="0"/>
            </a:endParaRPr>
          </a:p>
          <a:p>
            <a:pPr marL="457200"/>
            <a:r>
              <a:rPr lang="en-US" sz="2400" b="1" dirty="0">
                <a:latin typeface="Maiandra GD" panose="020E0502030308020204" pitchFamily="34" charset="0"/>
                <a:ea typeface="Calibri" panose="020F0502020204030204" pitchFamily="34" charset="0"/>
                <a:cs typeface="Times New Roman" panose="02020603050405020304" pitchFamily="18" charset="0"/>
              </a:rPr>
              <a:t>‘…</a:t>
            </a:r>
            <a:r>
              <a:rPr lang="en-US" sz="2400" b="1" i="1" dirty="0">
                <a:latin typeface="Maiandra GD" panose="020E0502030308020204" pitchFamily="34" charset="0"/>
                <a:ea typeface="Calibri" panose="020F0502020204030204" pitchFamily="34" charset="0"/>
                <a:cs typeface="Times New Roman" panose="02020603050405020304" pitchFamily="18" charset="0"/>
              </a:rPr>
              <a:t>the configuration of our own mode of being, whether as male or female, is not simply the result of biological or genetic factors, but of multiple elements having to do with temperament, family history, culture, experience, education, the influence of friends, family members and respected persons, as well as other formative situations</a:t>
            </a:r>
            <a:r>
              <a:rPr lang="en-US" sz="2400" b="1" dirty="0">
                <a:latin typeface="Maiandra GD" panose="020E0502030308020204" pitchFamily="34" charset="0"/>
                <a:ea typeface="Calibri" panose="020F0502020204030204" pitchFamily="34" charset="0"/>
                <a:cs typeface="Times New Roman" panose="02020603050405020304" pitchFamily="18" charset="0"/>
              </a:rPr>
              <a:t>. </a:t>
            </a:r>
          </a:p>
          <a:p>
            <a:pPr marL="457200"/>
            <a:endParaRPr lang="en-US" sz="2400" b="1" dirty="0">
              <a:latin typeface="Maiandra GD" panose="020E0502030308020204" pitchFamily="34" charset="0"/>
              <a:ea typeface="Calibri" panose="020F0502020204030204" pitchFamily="34" charset="0"/>
              <a:cs typeface="Times New Roman" panose="02020603050405020304" pitchFamily="18" charset="0"/>
            </a:endParaRPr>
          </a:p>
          <a:p>
            <a:pPr marL="457200"/>
            <a:r>
              <a:rPr lang="en-US" sz="2400" b="1" dirty="0">
                <a:latin typeface="Maiandra GD" panose="020E0502030308020204" pitchFamily="34" charset="0"/>
                <a:ea typeface="Calibri" panose="020F0502020204030204" pitchFamily="34" charset="0"/>
                <a:cs typeface="Times New Roman" panose="02020603050405020304" pitchFamily="18" charset="0"/>
              </a:rPr>
              <a:t>It is true that we cannot separate the masculine and the feminine from God’s work of creation, which is prior to all our decisions and experiences, and where biological elements exist which are impossible to ignore. </a:t>
            </a:r>
            <a:r>
              <a:rPr lang="en-US" sz="2400" b="1" i="1" dirty="0">
                <a:latin typeface="Maiandra GD" panose="020E0502030308020204" pitchFamily="34" charset="0"/>
                <a:ea typeface="Calibri" panose="020F0502020204030204" pitchFamily="34" charset="0"/>
                <a:cs typeface="Times New Roman" panose="02020603050405020304" pitchFamily="18" charset="0"/>
              </a:rPr>
              <a:t>But it is also true that masculinity and femininity are not rigid categories</a:t>
            </a:r>
            <a:r>
              <a:rPr lang="en-US" sz="2400" b="1" dirty="0">
                <a:latin typeface="Maiandra GD" panose="020E0502030308020204" pitchFamily="34" charset="0"/>
                <a:ea typeface="Calibri" panose="020F0502020204030204" pitchFamily="34" charset="0"/>
                <a:cs typeface="Times New Roman" panose="02020603050405020304" pitchFamily="18" charset="0"/>
              </a:rPr>
              <a:t>. […]</a:t>
            </a:r>
            <a:endParaRPr lang="en-GB" sz="2400" dirty="0">
              <a:latin typeface="Maiandra GD" panose="020E0502030308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3047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463" y="1012954"/>
            <a:ext cx="11337073" cy="4154984"/>
          </a:xfrm>
          <a:prstGeom prst="rect">
            <a:avLst/>
          </a:prstGeom>
        </p:spPr>
        <p:txBody>
          <a:bodyPr wrap="square">
            <a:spAutoFit/>
          </a:bodyPr>
          <a:lstStyle/>
          <a:p>
            <a:pPr marL="457200"/>
            <a:r>
              <a:rPr lang="en-US" sz="2400" b="1" dirty="0">
                <a:latin typeface="Maiandra GD" panose="020E0502030308020204" pitchFamily="34" charset="0"/>
                <a:ea typeface="Calibri" panose="020F0502020204030204" pitchFamily="34" charset="0"/>
                <a:cs typeface="Times New Roman" panose="02020603050405020304" pitchFamily="18" charset="0"/>
              </a:rPr>
              <a:t>A rigid approach turns into an over-accentuation of the masculine or feminine and does not help children and young people to appreciate the genuine reciprocity incarnate in the real conditions of matrimony. </a:t>
            </a:r>
          </a:p>
          <a:p>
            <a:pPr marL="457200"/>
            <a:endParaRPr lang="en-US" sz="2400" b="1" dirty="0">
              <a:latin typeface="Maiandra GD" panose="020E0502030308020204" pitchFamily="34" charset="0"/>
              <a:ea typeface="Calibri" panose="020F0502020204030204" pitchFamily="34" charset="0"/>
              <a:cs typeface="Times New Roman" panose="02020603050405020304" pitchFamily="18" charset="0"/>
            </a:endParaRPr>
          </a:p>
          <a:p>
            <a:pPr marL="457200"/>
            <a:r>
              <a:rPr lang="en-US" sz="2400" b="1" dirty="0">
                <a:latin typeface="Maiandra GD" panose="020E0502030308020204" pitchFamily="34" charset="0"/>
                <a:ea typeface="Calibri" panose="020F0502020204030204" pitchFamily="34" charset="0"/>
                <a:cs typeface="Times New Roman" panose="02020603050405020304" pitchFamily="18" charset="0"/>
              </a:rPr>
              <a:t>Such </a:t>
            </a:r>
            <a:r>
              <a:rPr lang="en-US" sz="2400" b="1" i="1" dirty="0">
                <a:latin typeface="Maiandra GD" panose="020E0502030308020204" pitchFamily="34" charset="0"/>
                <a:ea typeface="Calibri" panose="020F0502020204030204" pitchFamily="34" charset="0"/>
                <a:cs typeface="Times New Roman" panose="02020603050405020304" pitchFamily="18" charset="0"/>
              </a:rPr>
              <a:t>rigidity, in turn, can hinder the development of an individual’s abilities, to the point of leading him or her to think, for example, that it is not really masculine to cultivate art or dance, or not very feminine to exercise leadership</a:t>
            </a:r>
            <a:r>
              <a:rPr lang="en-US" sz="2400" b="1" dirty="0">
                <a:latin typeface="Maiandra GD" panose="020E0502030308020204" pitchFamily="34" charset="0"/>
                <a:ea typeface="Calibri" panose="020F0502020204030204" pitchFamily="34" charset="0"/>
                <a:cs typeface="Times New Roman" panose="02020603050405020304" pitchFamily="18" charset="0"/>
              </a:rPr>
              <a:t>. This, thank God, has changed, but in some places deficient notions still condition the legitimate freedom and hamper the authentic development of children’s specific identity and potential. </a:t>
            </a:r>
          </a:p>
          <a:p>
            <a:pPr marL="457200"/>
            <a:r>
              <a:rPr lang="en-US" sz="2400" dirty="0">
                <a:latin typeface="Maiandra GD" panose="020E0502030308020204" pitchFamily="34" charset="0"/>
                <a:ea typeface="Calibri" panose="020F0502020204030204" pitchFamily="34" charset="0"/>
                <a:cs typeface="Times New Roman" panose="02020603050405020304" pitchFamily="18" charset="0"/>
              </a:rPr>
              <a:t>					(Pope Francis, </a:t>
            </a:r>
            <a:r>
              <a:rPr lang="en-US" sz="2400" i="1" dirty="0" err="1">
                <a:latin typeface="Maiandra GD" panose="020E0502030308020204" pitchFamily="34" charset="0"/>
                <a:ea typeface="Calibri" panose="020F0502020204030204" pitchFamily="34" charset="0"/>
                <a:cs typeface="Times New Roman" panose="02020603050405020304" pitchFamily="18" charset="0"/>
              </a:rPr>
              <a:t>Amoris</a:t>
            </a:r>
            <a:r>
              <a:rPr lang="en-US" sz="2400" i="1" dirty="0">
                <a:latin typeface="Maiandra GD" panose="020E0502030308020204" pitchFamily="34" charset="0"/>
                <a:ea typeface="Calibri" panose="020F0502020204030204" pitchFamily="34" charset="0"/>
                <a:cs typeface="Times New Roman" panose="02020603050405020304" pitchFamily="18" charset="0"/>
              </a:rPr>
              <a:t> Laetitia</a:t>
            </a:r>
            <a:r>
              <a:rPr lang="en-US" sz="2400" dirty="0">
                <a:latin typeface="Maiandra GD" panose="020E0502030308020204" pitchFamily="34" charset="0"/>
                <a:ea typeface="Calibri" panose="020F0502020204030204" pitchFamily="34" charset="0"/>
                <a:cs typeface="Times New Roman" panose="02020603050405020304" pitchFamily="18" charset="0"/>
              </a:rPr>
              <a:t>, 286, italics added)</a:t>
            </a:r>
            <a:endParaRPr lang="en-GB" sz="2400" dirty="0">
              <a:latin typeface="Maiandra GD" panose="020E0502030308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588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965E-ED49-4781-9665-0460E8D7CFCB}"/>
              </a:ext>
            </a:extLst>
          </p:cNvPr>
          <p:cNvSpPr>
            <a:spLocks noGrp="1"/>
          </p:cNvSpPr>
          <p:nvPr>
            <p:ph type="title"/>
          </p:nvPr>
        </p:nvSpPr>
        <p:spPr>
          <a:xfrm>
            <a:off x="1066800" y="642594"/>
            <a:ext cx="10058400" cy="1371600"/>
          </a:xfrm>
        </p:spPr>
        <p:txBody>
          <a:bodyPr anchor="ctr">
            <a:normAutofit/>
          </a:bodyPr>
          <a:lstStyle/>
          <a:p>
            <a:r>
              <a:rPr lang="en-GB" b="1" dirty="0"/>
              <a:t>    </a:t>
            </a:r>
            <a:r>
              <a:rPr lang="en-GB" sz="4800" b="1" dirty="0">
                <a:latin typeface="Maiandra GD" panose="020E0502030308020204" pitchFamily="34" charset="0"/>
              </a:rPr>
              <a:t>Desires matter</a:t>
            </a:r>
            <a:endParaRPr lang="en-GB" sz="4800" dirty="0">
              <a:latin typeface="Maiandra GD" panose="020E0502030308020204" pitchFamily="34" charset="0"/>
            </a:endParaRPr>
          </a:p>
        </p:txBody>
      </p:sp>
      <p:sp>
        <p:nvSpPr>
          <p:cNvPr id="3" name="Content Placeholder 2">
            <a:extLst>
              <a:ext uri="{FF2B5EF4-FFF2-40B4-BE49-F238E27FC236}">
                <a16:creationId xmlns:a16="http://schemas.microsoft.com/office/drawing/2014/main" id="{974A8257-C83F-4EDD-9BDE-E00A4E9A5B23}"/>
              </a:ext>
            </a:extLst>
          </p:cNvPr>
          <p:cNvSpPr>
            <a:spLocks noGrp="1"/>
          </p:cNvSpPr>
          <p:nvPr>
            <p:ph sz="half" idx="1"/>
          </p:nvPr>
        </p:nvSpPr>
        <p:spPr>
          <a:xfrm>
            <a:off x="832757" y="1711757"/>
            <a:ext cx="5597780" cy="4659306"/>
          </a:xfrm>
        </p:spPr>
        <p:txBody>
          <a:bodyPr>
            <a:normAutofit lnSpcReduction="10000"/>
          </a:bodyPr>
          <a:lstStyle/>
          <a:p>
            <a:r>
              <a:rPr lang="en-GB" sz="2000" dirty="0">
                <a:latin typeface="Maiandra GD" panose="020E0502030308020204" pitchFamily="34" charset="0"/>
              </a:rPr>
              <a:t>Finding out what we truly want, and being willing to engage with those desires.  It can be deeply unhelpful to place desires into hierarchies or categories of ‘right’ or ‘wrong’ outside any context of pastoral experience or theological analysis </a:t>
            </a:r>
          </a:p>
          <a:p>
            <a:r>
              <a:rPr lang="en-GB" sz="2000" dirty="0">
                <a:latin typeface="Maiandra GD" panose="020E0502030308020204" pitchFamily="34" charset="0"/>
              </a:rPr>
              <a:t>Equally, we need honesty and clarity to see what is really driving us : </a:t>
            </a:r>
          </a:p>
          <a:p>
            <a:r>
              <a:rPr lang="en-GB" sz="2000" b="1" dirty="0">
                <a:latin typeface="Maiandra GD" panose="020E0502030308020204" pitchFamily="34" charset="0"/>
              </a:rPr>
              <a:t>‘The whole life of a good Christian is holy desire.  What you desire you cannot see yet.  But the desire gives you the capacity, so that when it does happen that you see, you may be fulfilled… this is our life, to be exercised by desire’.    (St. Augustine)</a:t>
            </a:r>
          </a:p>
          <a:p>
            <a:endParaRPr lang="en-GB" dirty="0"/>
          </a:p>
        </p:txBody>
      </p:sp>
      <p:pic>
        <p:nvPicPr>
          <p:cNvPr id="5" name="Content Placeholder 4" descr="SAD CLOWN">
            <a:extLst>
              <a:ext uri="{FF2B5EF4-FFF2-40B4-BE49-F238E27FC236}">
                <a16:creationId xmlns:a16="http://schemas.microsoft.com/office/drawing/2014/main" id="{2E66AF27-DE20-4CCF-8AD1-069A6AF19574}"/>
              </a:ext>
            </a:extLst>
          </p:cNvPr>
          <p:cNvPicPr>
            <a:picLocks noGrp="1" noChangeAspect="1" noChangeArrowheads="1"/>
          </p:cNvPicPr>
          <p:nvPr>
            <p:ph sz="half" idx="2"/>
          </p:nvPr>
        </p:nvPicPr>
        <p:blipFill>
          <a:blip r:embed="rId2">
            <a:lum bright="24000" contrast="30000"/>
            <a:extLst>
              <a:ext uri="{28A0092B-C50C-407E-A947-70E740481C1C}">
                <a14:useLocalDpi xmlns:a14="http://schemas.microsoft.com/office/drawing/2010/main" val="0"/>
              </a:ext>
            </a:extLst>
          </a:blip>
          <a:srcRect t="6944"/>
          <a:stretch>
            <a:fillRect/>
          </a:stretch>
        </p:blipFill>
        <p:spPr bwMode="auto">
          <a:xfrm>
            <a:off x="6999515" y="351422"/>
            <a:ext cx="4359728" cy="61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9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DDD5-816A-4081-8B52-3964A79928E3}"/>
              </a:ext>
            </a:extLst>
          </p:cNvPr>
          <p:cNvSpPr>
            <a:spLocks noGrp="1"/>
          </p:cNvSpPr>
          <p:nvPr>
            <p:ph type="title"/>
          </p:nvPr>
        </p:nvSpPr>
        <p:spPr>
          <a:xfrm>
            <a:off x="1066800" y="642594"/>
            <a:ext cx="10058400" cy="1371600"/>
          </a:xfrm>
        </p:spPr>
        <p:txBody>
          <a:bodyPr anchor="ctr">
            <a:normAutofit/>
          </a:bodyPr>
          <a:lstStyle/>
          <a:p>
            <a:r>
              <a:rPr lang="en-GB" b="1" dirty="0">
                <a:latin typeface="Arial Black" panose="020B0A04020102020204" pitchFamily="34" charset="0"/>
              </a:rPr>
              <a:t>Questions matter</a:t>
            </a:r>
            <a:endParaRPr lang="en-GB" dirty="0">
              <a:latin typeface="Arial Black" panose="020B0A04020102020204" pitchFamily="34" charset="0"/>
            </a:endParaRPr>
          </a:p>
        </p:txBody>
      </p:sp>
      <p:pic>
        <p:nvPicPr>
          <p:cNvPr id="1026" name="Picture 2" descr="See the source image">
            <a:extLst>
              <a:ext uri="{FF2B5EF4-FFF2-40B4-BE49-F238E27FC236}">
                <a16:creationId xmlns:a16="http://schemas.microsoft.com/office/drawing/2014/main" id="{95A70B86-737B-441A-80A9-DED71F7815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6800" y="2228850"/>
            <a:ext cx="4663440" cy="3497580"/>
          </a:xfrm>
          <a:prstGeom prst="rect">
            <a:avLst/>
          </a:prstGeom>
          <a:solidFill>
            <a:srgbClr val="FFFFFF"/>
          </a:solidFill>
        </p:spPr>
      </p:pic>
      <p:sp>
        <p:nvSpPr>
          <p:cNvPr id="3" name="Content Placeholder 2">
            <a:extLst>
              <a:ext uri="{FF2B5EF4-FFF2-40B4-BE49-F238E27FC236}">
                <a16:creationId xmlns:a16="http://schemas.microsoft.com/office/drawing/2014/main" id="{8D86AB3F-EC65-4306-A937-FBA02707254B}"/>
              </a:ext>
            </a:extLst>
          </p:cNvPr>
          <p:cNvSpPr>
            <a:spLocks noGrp="1"/>
          </p:cNvSpPr>
          <p:nvPr>
            <p:ph sz="half" idx="2"/>
          </p:nvPr>
        </p:nvSpPr>
        <p:spPr>
          <a:xfrm>
            <a:off x="6096000" y="983226"/>
            <a:ext cx="5427406" cy="4868934"/>
          </a:xfrm>
        </p:spPr>
        <p:txBody>
          <a:bodyPr>
            <a:normAutofit lnSpcReduction="10000"/>
          </a:bodyPr>
          <a:lstStyle/>
          <a:p>
            <a:pPr marL="0" indent="0">
              <a:lnSpc>
                <a:spcPct val="150000"/>
              </a:lnSpc>
              <a:buNone/>
            </a:pPr>
            <a:r>
              <a:rPr lang="en-GB" b="1" dirty="0">
                <a:latin typeface="Arial" panose="020B0604020202020204" pitchFamily="34" charset="0"/>
                <a:cs typeface="Arial" panose="020B0604020202020204" pitchFamily="34" charset="0"/>
              </a:rPr>
              <a:t>A key part of discernment is to know what lies at the heart of our questions – are there fears &amp; anxieties there, an inability to let go &amp; walk forward in trust?  Are we imprisoned by the past?  Is there something that prevents us from being honest?  Or are we in fact not entirely free to make choices just for ourselves?  </a:t>
            </a:r>
          </a:p>
          <a:p>
            <a:pPr marL="0" indent="0">
              <a:lnSpc>
                <a:spcPct val="150000"/>
              </a:lnSpc>
              <a:buNone/>
            </a:pPr>
            <a:r>
              <a:rPr lang="en-GB" b="1" dirty="0">
                <a:latin typeface="Arial" panose="020B0604020202020204" pitchFamily="34" charset="0"/>
                <a:cs typeface="Arial" panose="020B0604020202020204" pitchFamily="34" charset="0"/>
              </a:rPr>
              <a:t>What is the reality of our context and how does that impact on the choices we can make?  Above all, can we trust God to lead us in truth and love, can we trust ourselves &amp; our own instincts and judgement?</a:t>
            </a:r>
          </a:p>
          <a:p>
            <a:pPr>
              <a:lnSpc>
                <a:spcPct val="100000"/>
              </a:lnSpc>
            </a:pPr>
            <a:endParaRPr lang="en-GB" sz="1500" dirty="0"/>
          </a:p>
        </p:txBody>
      </p:sp>
    </p:spTree>
    <p:extLst>
      <p:ext uri="{BB962C8B-B14F-4D97-AF65-F5344CB8AC3E}">
        <p14:creationId xmlns:p14="http://schemas.microsoft.com/office/powerpoint/2010/main" val="40513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21220351-5018-48B5-B8FE-B8CD69487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2" t="28369" r="23762" b="25934"/>
          <a:stretch/>
        </p:blipFill>
        <p:spPr bwMode="auto">
          <a:xfrm>
            <a:off x="385838" y="430589"/>
            <a:ext cx="5617029" cy="4480077"/>
          </a:xfrm>
          <a:prstGeom prst="rect">
            <a:avLst/>
          </a:prstGeom>
          <a:solidFill>
            <a:srgbClr val="FFFFFF"/>
          </a:solidFill>
          <a:ln>
            <a:noFill/>
          </a:ln>
        </p:spPr>
      </p:pic>
      <p:sp>
        <p:nvSpPr>
          <p:cNvPr id="5" name="TextBox 4">
            <a:extLst>
              <a:ext uri="{FF2B5EF4-FFF2-40B4-BE49-F238E27FC236}">
                <a16:creationId xmlns:a16="http://schemas.microsoft.com/office/drawing/2014/main" id="{38C4DADE-0666-4136-8E42-90E5E7B9FD18}"/>
              </a:ext>
            </a:extLst>
          </p:cNvPr>
          <p:cNvSpPr txBox="1"/>
          <p:nvPr/>
        </p:nvSpPr>
        <p:spPr>
          <a:xfrm>
            <a:off x="8236180" y="423108"/>
            <a:ext cx="3725835" cy="3511296"/>
          </a:xfrm>
          <a:prstGeom prst="rect">
            <a:avLst/>
          </a:prstGeom>
        </p:spPr>
        <p:txBody>
          <a:bodyPr vert="horz" lIns="91440" tIns="45720" rIns="91440" bIns="45720" rtlCol="0">
            <a:noAutofit/>
          </a:bodyPr>
          <a:lstStyle/>
          <a:p>
            <a:pPr>
              <a:spcBef>
                <a:spcPts val="800"/>
              </a:spcBef>
              <a:buClr>
                <a:schemeClr val="tx1">
                  <a:lumMod val="85000"/>
                  <a:lumOff val="15000"/>
                </a:schemeClr>
              </a:buClr>
            </a:pPr>
            <a:r>
              <a:rPr lang="en-US" sz="2800" b="1" kern="1200" dirty="0">
                <a:latin typeface="+mn-lt"/>
                <a:ea typeface="+mn-ea"/>
                <a:cs typeface="+mn-cs"/>
              </a:rPr>
              <a:t>Most high and glorious God, give light to the darkness of our hearts, give us right faith, certain hope and perfect charity.  Lord, give us insight and wisdom, that</a:t>
            </a:r>
            <a:r>
              <a:rPr lang="en-US" b="1" kern="1200" dirty="0">
                <a:latin typeface="Calibri" panose="020F0502020204030204" pitchFamily="34" charset="0"/>
                <a:cs typeface="+mn-cs"/>
              </a:rPr>
              <a:t> </a:t>
            </a:r>
            <a:r>
              <a:rPr lang="en-US" sz="2800" b="1" kern="1200" dirty="0">
                <a:latin typeface="+mn-lt"/>
                <a:ea typeface="+mn-ea"/>
                <a:cs typeface="+mn-cs"/>
              </a:rPr>
              <a:t> we might always discern your holy and true will.</a:t>
            </a:r>
          </a:p>
          <a:p>
            <a:pPr>
              <a:spcBef>
                <a:spcPts val="800"/>
              </a:spcBef>
              <a:buClr>
                <a:schemeClr val="tx1">
                  <a:lumMod val="85000"/>
                  <a:lumOff val="15000"/>
                </a:schemeClr>
              </a:buClr>
            </a:pPr>
            <a:r>
              <a:rPr lang="en-US" sz="2800" b="1" dirty="0"/>
              <a:t>St. Francis of Assisi</a:t>
            </a:r>
            <a:endParaRPr lang="en-US" sz="2800" b="1" kern="1200" dirty="0">
              <a:latin typeface="+mn-lt"/>
              <a:ea typeface="+mn-ea"/>
              <a:cs typeface="+mn-cs"/>
            </a:endParaRPr>
          </a:p>
        </p:txBody>
      </p:sp>
      <p:pic>
        <p:nvPicPr>
          <p:cNvPr id="7" name="Picture 10" descr="Image result for uk black lives matter free images">
            <a:extLst>
              <a:ext uri="{FF2B5EF4-FFF2-40B4-BE49-F238E27FC236}">
                <a16:creationId xmlns:a16="http://schemas.microsoft.com/office/drawing/2014/main" id="{E4244273-E74D-445C-8919-C07E6EE25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38" y="4142232"/>
            <a:ext cx="2872657" cy="1802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See the source image">
            <a:extLst>
              <a:ext uri="{FF2B5EF4-FFF2-40B4-BE49-F238E27FC236}">
                <a16:creationId xmlns:a16="http://schemas.microsoft.com/office/drawing/2014/main" id="{83FCEECB-9A8A-4715-BDD6-7EB575C835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249" y="1028493"/>
            <a:ext cx="2172946" cy="1358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CD99A54-72A2-45F9-90E8-DA97B18E921D}"/>
              </a:ext>
            </a:extLst>
          </p:cNvPr>
          <p:cNvPicPr>
            <a:picLocks noChangeAspect="1"/>
          </p:cNvPicPr>
          <p:nvPr/>
        </p:nvPicPr>
        <p:blipFill rotWithShape="1">
          <a:blip r:embed="rId5"/>
          <a:srcRect l="22696" t="20984" r="34969"/>
          <a:stretch/>
        </p:blipFill>
        <p:spPr>
          <a:xfrm>
            <a:off x="5202105" y="2543059"/>
            <a:ext cx="2502562" cy="3108852"/>
          </a:xfrm>
          <a:prstGeom prst="rect">
            <a:avLst/>
          </a:prstGeom>
        </p:spPr>
      </p:pic>
      <p:pic>
        <p:nvPicPr>
          <p:cNvPr id="11" name="Picture 12">
            <a:extLst>
              <a:ext uri="{FF2B5EF4-FFF2-40B4-BE49-F238E27FC236}">
                <a16:creationId xmlns:a16="http://schemas.microsoft.com/office/drawing/2014/main" id="{3A2DB35F-A65A-4EE7-88C4-5682B6511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72" t="40348" r="18276" b="17268"/>
          <a:stretch/>
        </p:blipFill>
        <p:spPr bwMode="auto">
          <a:xfrm>
            <a:off x="3441667" y="3994777"/>
            <a:ext cx="2699182" cy="265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62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24A5-96E5-4276-AD34-85D60C0D29AE}"/>
              </a:ext>
            </a:extLst>
          </p:cNvPr>
          <p:cNvSpPr>
            <a:spLocks noGrp="1"/>
          </p:cNvSpPr>
          <p:nvPr>
            <p:ph type="title"/>
          </p:nvPr>
        </p:nvSpPr>
        <p:spPr>
          <a:xfrm>
            <a:off x="1066800" y="642594"/>
            <a:ext cx="10058400" cy="1371600"/>
          </a:xfrm>
        </p:spPr>
        <p:txBody>
          <a:bodyPr anchor="ctr">
            <a:normAutofit/>
          </a:bodyPr>
          <a:lstStyle/>
          <a:p>
            <a:r>
              <a:rPr lang="en-GB" b="1" dirty="0">
                <a:latin typeface="Maiandra GD" panose="020E0502030308020204" pitchFamily="34" charset="0"/>
              </a:rPr>
              <a:t>Memories are not neutral</a:t>
            </a:r>
            <a:endParaRPr lang="en-GB" dirty="0">
              <a:latin typeface="Maiandra GD" panose="020E0502030308020204" pitchFamily="34" charset="0"/>
            </a:endParaRPr>
          </a:p>
        </p:txBody>
      </p:sp>
      <p:sp>
        <p:nvSpPr>
          <p:cNvPr id="3" name="Content Placeholder 2">
            <a:extLst>
              <a:ext uri="{FF2B5EF4-FFF2-40B4-BE49-F238E27FC236}">
                <a16:creationId xmlns:a16="http://schemas.microsoft.com/office/drawing/2014/main" id="{75E00FB9-A635-41F3-993F-0C3585D6CC37}"/>
              </a:ext>
            </a:extLst>
          </p:cNvPr>
          <p:cNvSpPr>
            <a:spLocks noGrp="1"/>
          </p:cNvSpPr>
          <p:nvPr>
            <p:ph sz="half" idx="1"/>
          </p:nvPr>
        </p:nvSpPr>
        <p:spPr>
          <a:xfrm>
            <a:off x="534010" y="1719072"/>
            <a:ext cx="5852160" cy="4496334"/>
          </a:xfrm>
        </p:spPr>
        <p:txBody>
          <a:bodyPr>
            <a:normAutofit/>
          </a:bodyPr>
          <a:lstStyle/>
          <a:p>
            <a:r>
              <a:rPr lang="en-GB" sz="2000" b="1" dirty="0">
                <a:latin typeface="Maiandra GD" panose="020E0502030308020204" pitchFamily="34" charset="0"/>
              </a:rPr>
              <a:t>We can be captive to certain memories and the memory of patterns in our lives that have not served us well.  Is there some compulsion from which we desire to be freed?  This can happen in groups and institutions as well as in individuals.</a:t>
            </a:r>
          </a:p>
          <a:p>
            <a:r>
              <a:rPr lang="en-GB" sz="2000" b="1" dirty="0">
                <a:latin typeface="Maiandra GD" panose="020E0502030308020204" pitchFamily="34" charset="0"/>
              </a:rPr>
              <a:t>The memory of our deepest encounters with God can also help us to reconnect with what lies at the root of our heart’s desire and our most authentic self. </a:t>
            </a:r>
          </a:p>
          <a:p>
            <a:r>
              <a:rPr lang="en-GB" sz="2000" b="1" dirty="0">
                <a:latin typeface="Maiandra GD" panose="020E0502030308020204" pitchFamily="34" charset="0"/>
              </a:rPr>
              <a:t>What memories from our collective history bind or free us to see, judge and act in particular ways?</a:t>
            </a:r>
          </a:p>
          <a:p>
            <a:endParaRPr lang="en-GB" dirty="0"/>
          </a:p>
        </p:txBody>
      </p:sp>
      <p:pic>
        <p:nvPicPr>
          <p:cNvPr id="10" name="Content Placeholder 9" descr="scan0021.jpg">
            <a:extLst>
              <a:ext uri="{FF2B5EF4-FFF2-40B4-BE49-F238E27FC236}">
                <a16:creationId xmlns:a16="http://schemas.microsoft.com/office/drawing/2014/main" id="{6063DF4F-CD1C-4C76-BA57-32C652556ADB}"/>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78" t="1280" b="4771"/>
          <a:stretch/>
        </p:blipFill>
        <p:spPr bwMode="auto">
          <a:xfrm>
            <a:off x="7520025" y="365760"/>
            <a:ext cx="4220217" cy="6111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7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597-71C1-419D-BBC6-1E9B55CFB7AB}"/>
              </a:ext>
            </a:extLst>
          </p:cNvPr>
          <p:cNvSpPr>
            <a:spLocks noGrp="1"/>
          </p:cNvSpPr>
          <p:nvPr>
            <p:ph type="title"/>
          </p:nvPr>
        </p:nvSpPr>
        <p:spPr>
          <a:xfrm>
            <a:off x="-896912" y="642594"/>
            <a:ext cx="10058400" cy="901393"/>
          </a:xfrm>
        </p:spPr>
        <p:txBody>
          <a:bodyPr anchor="ctr">
            <a:normAutofit fontScale="90000"/>
          </a:bodyPr>
          <a:lstStyle/>
          <a:p>
            <a:pPr algn="ctr"/>
            <a:r>
              <a:rPr lang="en-GB" b="1" dirty="0">
                <a:latin typeface="Maiandra GD" panose="020E0502030308020204" pitchFamily="34" charset="0"/>
              </a:rPr>
              <a:t>‘I have a dream’: </a:t>
            </a:r>
            <a:br>
              <a:rPr lang="en-GB" b="1" dirty="0">
                <a:latin typeface="Maiandra GD" panose="020E0502030308020204" pitchFamily="34" charset="0"/>
              </a:rPr>
            </a:br>
            <a:r>
              <a:rPr lang="en-GB" b="1" dirty="0">
                <a:latin typeface="Maiandra GD" panose="020E0502030308020204" pitchFamily="34" charset="0"/>
              </a:rPr>
              <a:t>intuition should be taken seriously</a:t>
            </a:r>
            <a:endParaRPr lang="en-GB" dirty="0">
              <a:latin typeface="Maiandra GD" panose="020E0502030308020204" pitchFamily="34" charset="0"/>
            </a:endParaRPr>
          </a:p>
        </p:txBody>
      </p:sp>
      <p:sp>
        <p:nvSpPr>
          <p:cNvPr id="3" name="Content Placeholder 2">
            <a:extLst>
              <a:ext uri="{FF2B5EF4-FFF2-40B4-BE49-F238E27FC236}">
                <a16:creationId xmlns:a16="http://schemas.microsoft.com/office/drawing/2014/main" id="{D0AB88CB-D778-4349-8471-EA146747B26B}"/>
              </a:ext>
            </a:extLst>
          </p:cNvPr>
          <p:cNvSpPr>
            <a:spLocks noGrp="1"/>
          </p:cNvSpPr>
          <p:nvPr>
            <p:ph sz="half" idx="1"/>
          </p:nvPr>
        </p:nvSpPr>
        <p:spPr>
          <a:xfrm>
            <a:off x="1066799" y="2103120"/>
            <a:ext cx="6167933" cy="3749040"/>
          </a:xfrm>
        </p:spPr>
        <p:txBody>
          <a:bodyPr>
            <a:normAutofit fontScale="92500"/>
          </a:bodyPr>
          <a:lstStyle/>
          <a:p>
            <a:r>
              <a:rPr lang="en-GB" sz="2400" dirty="0">
                <a:latin typeface="Maiandra GD" panose="020E0502030308020204" pitchFamily="34" charset="0"/>
              </a:rPr>
              <a:t>The </a:t>
            </a:r>
            <a:r>
              <a:rPr lang="en-GB" sz="2400" i="1" dirty="0">
                <a:latin typeface="Maiandra GD" panose="020E0502030308020204" pitchFamily="34" charset="0"/>
              </a:rPr>
              <a:t>Zeitgeist </a:t>
            </a:r>
            <a:r>
              <a:rPr lang="en-GB" sz="2400" dirty="0">
                <a:latin typeface="Maiandra GD" panose="020E0502030308020204" pitchFamily="34" charset="0"/>
              </a:rPr>
              <a:t>can be a collective delusion, but it can also be a sign of a collective instinct that new times and circumstances require new perspectives.  If we recognize a pattern of orientation towards a particular choice that will not let go of us, it is worth exploring this as potentially the guiding light of God’s Spirit. </a:t>
            </a:r>
          </a:p>
          <a:p>
            <a:r>
              <a:rPr lang="en-GB" sz="2400" dirty="0">
                <a:latin typeface="Maiandra GD" panose="020E0502030308020204" pitchFamily="34" charset="0"/>
              </a:rPr>
              <a:t>It’s also worth taking dreams seriously (or at least checking them out…)</a:t>
            </a:r>
          </a:p>
          <a:p>
            <a:endParaRPr lang="en-GB" dirty="0"/>
          </a:p>
        </p:txBody>
      </p:sp>
      <p:pic>
        <p:nvPicPr>
          <p:cNvPr id="9" name="Picture 2">
            <a:extLst>
              <a:ext uri="{FF2B5EF4-FFF2-40B4-BE49-F238E27FC236}">
                <a16:creationId xmlns:a16="http://schemas.microsoft.com/office/drawing/2014/main" id="{DA1402EC-68CF-4422-95A0-615A7ABC1E2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578" b="28145"/>
          <a:stretch/>
        </p:blipFill>
        <p:spPr bwMode="auto">
          <a:xfrm>
            <a:off x="8108294" y="1706302"/>
            <a:ext cx="2959603" cy="472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9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94D6-6C06-4AE2-9303-20D1BDD38D43}"/>
              </a:ext>
            </a:extLst>
          </p:cNvPr>
          <p:cNvSpPr>
            <a:spLocks noGrp="1"/>
          </p:cNvSpPr>
          <p:nvPr>
            <p:ph type="title"/>
          </p:nvPr>
        </p:nvSpPr>
        <p:spPr>
          <a:xfrm>
            <a:off x="1066800" y="419725"/>
            <a:ext cx="10058400" cy="1079291"/>
          </a:xfrm>
        </p:spPr>
        <p:txBody>
          <a:bodyPr anchor="ctr">
            <a:normAutofit/>
          </a:bodyPr>
          <a:lstStyle/>
          <a:p>
            <a:pPr algn="ctr"/>
            <a:r>
              <a:rPr lang="en-GB" b="1" dirty="0">
                <a:latin typeface="Maiandra GD" panose="020E0502030308020204" pitchFamily="34" charset="0"/>
              </a:rPr>
              <a:t>Our body should be taken seriously</a:t>
            </a:r>
            <a:endParaRPr lang="en-GB" dirty="0">
              <a:latin typeface="Maiandra GD" panose="020E0502030308020204" pitchFamily="34" charset="0"/>
            </a:endParaRPr>
          </a:p>
        </p:txBody>
      </p:sp>
      <p:sp>
        <p:nvSpPr>
          <p:cNvPr id="3" name="Content Placeholder 2">
            <a:extLst>
              <a:ext uri="{FF2B5EF4-FFF2-40B4-BE49-F238E27FC236}">
                <a16:creationId xmlns:a16="http://schemas.microsoft.com/office/drawing/2014/main" id="{DE8677C8-80F5-4C2F-A9CD-765AD4A72033}"/>
              </a:ext>
            </a:extLst>
          </p:cNvPr>
          <p:cNvSpPr>
            <a:spLocks noGrp="1"/>
          </p:cNvSpPr>
          <p:nvPr>
            <p:ph sz="half" idx="1"/>
          </p:nvPr>
        </p:nvSpPr>
        <p:spPr>
          <a:xfrm>
            <a:off x="622093" y="1499015"/>
            <a:ext cx="6453264" cy="4586991"/>
          </a:xfrm>
        </p:spPr>
        <p:txBody>
          <a:bodyPr>
            <a:normAutofit lnSpcReduction="10000"/>
          </a:bodyPr>
          <a:lstStyle/>
          <a:p>
            <a:pPr>
              <a:lnSpc>
                <a:spcPct val="100000"/>
              </a:lnSpc>
            </a:pPr>
            <a:r>
              <a:rPr lang="en-GB" sz="2000" b="1" dirty="0">
                <a:latin typeface="Maiandra GD" panose="020E0502030308020204" pitchFamily="34" charset="0"/>
              </a:rPr>
              <a:t>Our body is a source of God’s revelation. Our bodies are powerful carriers of wisdom, our senses registering the world, our embodied  selves acting in the world in all that we do.                    				</a:t>
            </a:r>
          </a:p>
          <a:p>
            <a:pPr>
              <a:lnSpc>
                <a:spcPct val="100000"/>
              </a:lnSpc>
            </a:pPr>
            <a:r>
              <a:rPr lang="en-GB" sz="2000" b="1" dirty="0">
                <a:latin typeface="Maiandra GD" panose="020E0502030308020204" pitchFamily="34" charset="0"/>
              </a:rPr>
              <a:t>All experience is data for discernment and                 often comes to us first through our bodies.</a:t>
            </a:r>
          </a:p>
          <a:p>
            <a:pPr marL="0" indent="0">
              <a:lnSpc>
                <a:spcPct val="100000"/>
              </a:lnSpc>
              <a:buNone/>
            </a:pPr>
            <a:r>
              <a:rPr lang="en-GB" sz="2000" b="1" dirty="0">
                <a:latin typeface="Maiandra GD" panose="020E0502030308020204" pitchFamily="34" charset="0"/>
              </a:rPr>
              <a:t>  </a:t>
            </a:r>
          </a:p>
          <a:p>
            <a:pPr>
              <a:lnSpc>
                <a:spcPct val="100000"/>
              </a:lnSpc>
            </a:pPr>
            <a:r>
              <a:rPr lang="en-GB" sz="2000" b="1" dirty="0">
                <a:latin typeface="Maiandra GD" panose="020E0502030308020204" pitchFamily="34" charset="0"/>
              </a:rPr>
              <a:t>When dealing with rules and laws set down in the past, it is worth considering how the body was seen at this time: how its relationship to the mind and soul was understood – whose body was considered as being normative and generally descriptive of all bodies… </a:t>
            </a:r>
          </a:p>
          <a:p>
            <a:pPr>
              <a:lnSpc>
                <a:spcPct val="100000"/>
              </a:lnSpc>
            </a:pPr>
            <a:endParaRPr lang="en-GB" sz="1500" dirty="0"/>
          </a:p>
          <a:p>
            <a:pPr>
              <a:lnSpc>
                <a:spcPct val="100000"/>
              </a:lnSpc>
            </a:pPr>
            <a:endParaRPr lang="en-GB" sz="1500" dirty="0"/>
          </a:p>
        </p:txBody>
      </p:sp>
      <p:pic>
        <p:nvPicPr>
          <p:cNvPr id="5" name="Content Placeholder 4" descr="scan0016.jpg">
            <a:extLst>
              <a:ext uri="{FF2B5EF4-FFF2-40B4-BE49-F238E27FC236}">
                <a16:creationId xmlns:a16="http://schemas.microsoft.com/office/drawing/2014/main" id="{320C5B54-E362-436B-8FD9-3FA86EF62479}"/>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p:blipFill>
        <p:spPr bwMode="auto">
          <a:xfrm>
            <a:off x="7558056" y="1638466"/>
            <a:ext cx="2970749" cy="46783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9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50AD-DC9A-4D99-9BFE-B4C5ECAD7D58}"/>
              </a:ext>
            </a:extLst>
          </p:cNvPr>
          <p:cNvSpPr>
            <a:spLocks noGrp="1"/>
          </p:cNvSpPr>
          <p:nvPr>
            <p:ph type="title"/>
          </p:nvPr>
        </p:nvSpPr>
        <p:spPr/>
        <p:txBody>
          <a:bodyPr>
            <a:noAutofit/>
          </a:bodyPr>
          <a:lstStyle/>
          <a:p>
            <a:pPr algn="ctr"/>
            <a:r>
              <a:rPr lang="en-GB" sz="5400" b="1" dirty="0">
                <a:latin typeface="Maiandra GD" panose="020E0502030308020204" pitchFamily="34" charset="0"/>
              </a:rPr>
              <a:t>Reason and imagination </a:t>
            </a:r>
            <a:br>
              <a:rPr lang="en-GB" sz="5400" b="1" dirty="0">
                <a:latin typeface="Maiandra GD" panose="020E0502030308020204" pitchFamily="34" charset="0"/>
              </a:rPr>
            </a:br>
            <a:r>
              <a:rPr lang="en-GB" sz="5400" b="1" dirty="0">
                <a:latin typeface="Maiandra GD" panose="020E0502030308020204" pitchFamily="34" charset="0"/>
              </a:rPr>
              <a:t>are not opposites</a:t>
            </a:r>
            <a:endParaRPr lang="en-GB" sz="5400" dirty="0">
              <a:latin typeface="Maiandra GD" panose="020E0502030308020204" pitchFamily="34" charset="0"/>
            </a:endParaRPr>
          </a:p>
        </p:txBody>
      </p:sp>
      <p:sp>
        <p:nvSpPr>
          <p:cNvPr id="3" name="Content Placeholder 2">
            <a:extLst>
              <a:ext uri="{FF2B5EF4-FFF2-40B4-BE49-F238E27FC236}">
                <a16:creationId xmlns:a16="http://schemas.microsoft.com/office/drawing/2014/main" id="{7437037D-89F6-4452-BAF0-B214E772FAD4}"/>
              </a:ext>
            </a:extLst>
          </p:cNvPr>
          <p:cNvSpPr>
            <a:spLocks noGrp="1"/>
          </p:cNvSpPr>
          <p:nvPr>
            <p:ph idx="1"/>
          </p:nvPr>
        </p:nvSpPr>
        <p:spPr/>
        <p:txBody>
          <a:bodyPr>
            <a:normAutofit fontScale="77500" lnSpcReduction="20000"/>
          </a:bodyPr>
          <a:lstStyle/>
          <a:p>
            <a:r>
              <a:rPr lang="en-GB" sz="3100" dirty="0">
                <a:latin typeface="Maiandra GD" panose="020E0502030308020204" pitchFamily="34" charset="0"/>
              </a:rPr>
              <a:t>They are different faculties of our mind which enable us to get in touch with responses to God’s grace that are both about our feelings and the fruit of careful consideration. </a:t>
            </a:r>
          </a:p>
          <a:p>
            <a:r>
              <a:rPr lang="en-GB" sz="3100" dirty="0">
                <a:latin typeface="Maiandra GD" panose="020E0502030308020204" pitchFamily="34" charset="0"/>
              </a:rPr>
              <a:t>Imaginative contemplation of the Gospels plays a major role in the Ignatian tradition in terms of helping us prayerfully to come to an understanding of our deepest desires, where the Spirit is at work.  Prayer is an essential component of any synodal process.</a:t>
            </a:r>
          </a:p>
          <a:p>
            <a:r>
              <a:rPr lang="en-GB" sz="3100" dirty="0">
                <a:latin typeface="Maiandra GD" panose="020E0502030308020204" pitchFamily="34" charset="0"/>
              </a:rPr>
              <a:t>Balancing the reasons for and against a decision, sifting the data as best we can are both necessary rational activities when it comes to making choices and decisions. </a:t>
            </a:r>
          </a:p>
          <a:p>
            <a:endParaRPr lang="en-GB" dirty="0"/>
          </a:p>
        </p:txBody>
      </p:sp>
    </p:spTree>
    <p:extLst>
      <p:ext uri="{BB962C8B-B14F-4D97-AF65-F5344CB8AC3E}">
        <p14:creationId xmlns:p14="http://schemas.microsoft.com/office/powerpoint/2010/main" val="32762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89C7-853A-4E6F-B9FD-640346D4F19B}"/>
              </a:ext>
            </a:extLst>
          </p:cNvPr>
          <p:cNvSpPr>
            <a:spLocks noGrp="1"/>
          </p:cNvSpPr>
          <p:nvPr>
            <p:ph type="title"/>
          </p:nvPr>
        </p:nvSpPr>
        <p:spPr>
          <a:xfrm>
            <a:off x="8477250" y="603504"/>
            <a:ext cx="3144774" cy="843047"/>
          </a:xfrm>
        </p:spPr>
        <p:txBody>
          <a:bodyPr anchor="b">
            <a:normAutofit/>
          </a:bodyPr>
          <a:lstStyle/>
          <a:p>
            <a:r>
              <a:rPr lang="en-GB" sz="3600" b="1" dirty="0">
                <a:latin typeface="Maiandra GD" panose="020E0502030308020204" pitchFamily="34" charset="0"/>
              </a:rPr>
              <a:t>Confirmation</a:t>
            </a:r>
            <a:endParaRPr lang="en-GB" sz="3600" dirty="0">
              <a:latin typeface="Maiandra GD" panose="020E0502030308020204" pitchFamily="34" charset="0"/>
            </a:endParaRPr>
          </a:p>
        </p:txBody>
      </p:sp>
      <p:sp>
        <p:nvSpPr>
          <p:cNvPr id="3" name="Content Placeholder 2">
            <a:extLst>
              <a:ext uri="{FF2B5EF4-FFF2-40B4-BE49-F238E27FC236}">
                <a16:creationId xmlns:a16="http://schemas.microsoft.com/office/drawing/2014/main" id="{EE0AD131-0E1F-47B6-8C90-8CEF8C5DACAF}"/>
              </a:ext>
            </a:extLst>
          </p:cNvPr>
          <p:cNvSpPr>
            <a:spLocks noGrp="1"/>
          </p:cNvSpPr>
          <p:nvPr>
            <p:ph type="body" sz="half" idx="2"/>
          </p:nvPr>
        </p:nvSpPr>
        <p:spPr>
          <a:xfrm>
            <a:off x="8407497" y="1446551"/>
            <a:ext cx="3450576" cy="4207598"/>
          </a:xfrm>
        </p:spPr>
        <p:txBody>
          <a:bodyPr>
            <a:noAutofit/>
          </a:bodyPr>
          <a:lstStyle/>
          <a:p>
            <a:r>
              <a:rPr lang="en-GB" sz="2200" b="1" dirty="0">
                <a:latin typeface="Maiandra GD" panose="020E0502030308020204" pitchFamily="34" charset="0"/>
              </a:rPr>
              <a:t>We can seek confirmation through practical exercises like listing reasons why a particular choice and its opposite might be a good or bad idea.  </a:t>
            </a:r>
          </a:p>
          <a:p>
            <a:r>
              <a:rPr lang="en-GB" sz="2200" b="1" dirty="0">
                <a:latin typeface="Maiandra GD" panose="020E0502030308020204" pitchFamily="34" charset="0"/>
              </a:rPr>
              <a:t>We principally find confirmation in the scriptures, in doctrine, moral teaching, within the faith community which ‘tests the spirit’ against the ‘signs of the times’…</a:t>
            </a:r>
          </a:p>
          <a:p>
            <a:br>
              <a:rPr lang="en-GB" b="1" dirty="0"/>
            </a:br>
            <a:endParaRPr lang="en-GB" b="1" dirty="0"/>
          </a:p>
        </p:txBody>
      </p:sp>
      <p:pic>
        <p:nvPicPr>
          <p:cNvPr id="5" name="Picture Placeholder 4" descr="scan0017">
            <a:extLst>
              <a:ext uri="{FF2B5EF4-FFF2-40B4-BE49-F238E27FC236}">
                <a16:creationId xmlns:a16="http://schemas.microsoft.com/office/drawing/2014/main" id="{B34646A0-73C1-4F71-9F3A-B70EDA1B62A7}"/>
              </a:ext>
            </a:extLst>
          </p:cNvPr>
          <p:cNvPicPr>
            <a:picLocks noGrp="1" noChangeAspect="1" noChangeArrowheads="1"/>
          </p:cNvPicPr>
          <p:nvPr>
            <p:ph type="pic"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22697" b="22697"/>
          <a:stretch>
            <a:fillRect/>
          </a:stretch>
        </p:blipFill>
        <p:spPr bwMode="auto">
          <a:xfrm>
            <a:off x="674810" y="416967"/>
            <a:ext cx="7284128" cy="6040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12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FF894-5D5A-43E0-967E-3DB3D9C5ECA9}"/>
              </a:ext>
            </a:extLst>
          </p:cNvPr>
          <p:cNvSpPr txBox="1"/>
          <p:nvPr/>
        </p:nvSpPr>
        <p:spPr>
          <a:xfrm>
            <a:off x="5221357" y="438289"/>
            <a:ext cx="6400800" cy="5262979"/>
          </a:xfrm>
          <a:prstGeom prst="rect">
            <a:avLst/>
          </a:prstGeom>
          <a:noFill/>
        </p:spPr>
        <p:txBody>
          <a:bodyPr wrap="square">
            <a:spAutoFit/>
          </a:bodyPr>
          <a:lstStyle/>
          <a:p>
            <a:endParaRPr lang="en-GB" sz="2400" dirty="0"/>
          </a:p>
          <a:p>
            <a:r>
              <a:rPr lang="en-GB" sz="2400" dirty="0">
                <a:latin typeface="Maiandra GD" panose="020E0502030308020204" pitchFamily="34" charset="0"/>
              </a:rPr>
              <a:t>‘</a:t>
            </a:r>
            <a:r>
              <a:rPr lang="en-GB" sz="2400" b="1" dirty="0">
                <a:latin typeface="Maiandra GD" panose="020E0502030308020204" pitchFamily="34" charset="0"/>
              </a:rPr>
              <a:t>Christianity was not only “good news”—the communication of a hitherto unknown content […] the Christian message was not only “informative” but “performative”. </a:t>
            </a:r>
          </a:p>
          <a:p>
            <a:endParaRPr lang="en-GB" sz="2400" b="1" dirty="0">
              <a:latin typeface="Maiandra GD" panose="020E0502030308020204" pitchFamily="34" charset="0"/>
            </a:endParaRPr>
          </a:p>
          <a:p>
            <a:r>
              <a:rPr lang="en-GB" sz="2400" b="1" dirty="0">
                <a:latin typeface="Maiandra GD" panose="020E0502030308020204" pitchFamily="34" charset="0"/>
              </a:rPr>
              <a:t>That means: the Gospel is not merely a communication of things that can be known—it is one that makes things happen and is life-changing. The dark door of time, of the future, has been thrown open. The one who has hope lives differently’. </a:t>
            </a:r>
          </a:p>
          <a:p>
            <a:r>
              <a:rPr lang="en-GB" sz="2400" dirty="0">
                <a:latin typeface="Maiandra GD" panose="020E0502030308020204" pitchFamily="34" charset="0"/>
              </a:rPr>
              <a:t>	</a:t>
            </a:r>
          </a:p>
          <a:p>
            <a:r>
              <a:rPr lang="en-GB" sz="2400" dirty="0">
                <a:latin typeface="Maiandra GD" panose="020E0502030308020204" pitchFamily="34" charset="0"/>
              </a:rPr>
              <a:t>	Pope Benedict, </a:t>
            </a:r>
            <a:r>
              <a:rPr lang="en-GB" sz="2400" i="1" dirty="0">
                <a:latin typeface="Maiandra GD" panose="020E0502030308020204" pitchFamily="34" charset="0"/>
              </a:rPr>
              <a:t>Spe Salvi</a:t>
            </a:r>
            <a:endParaRPr lang="en-GB" sz="2400" dirty="0">
              <a:latin typeface="Maiandra GD" panose="020E0502030308020204" pitchFamily="34" charset="0"/>
            </a:endParaRPr>
          </a:p>
        </p:txBody>
      </p:sp>
      <p:pic>
        <p:nvPicPr>
          <p:cNvPr id="9" name="Picture 1" descr="scan0013.jpg">
            <a:extLst>
              <a:ext uri="{FF2B5EF4-FFF2-40B4-BE49-F238E27FC236}">
                <a16:creationId xmlns:a16="http://schemas.microsoft.com/office/drawing/2014/main" id="{15830953-621B-4FAD-A9FA-60D70A3B8B24}"/>
              </a:ext>
            </a:extLst>
          </p:cNvPr>
          <p:cNvPicPr>
            <a:picLocks noChangeAspect="1"/>
          </p:cNvPicPr>
          <p:nvPr/>
        </p:nvPicPr>
        <p:blipFill>
          <a:blip r:embed="rId2">
            <a:extLst>
              <a:ext uri="{28A0092B-C50C-407E-A947-70E740481C1C}">
                <a14:useLocalDpi xmlns:a14="http://schemas.microsoft.com/office/drawing/2010/main" val="0"/>
              </a:ext>
            </a:extLst>
          </a:blip>
          <a:srcRect b="5380"/>
          <a:stretch>
            <a:fillRect/>
          </a:stretch>
        </p:blipFill>
        <p:spPr bwMode="auto">
          <a:xfrm>
            <a:off x="764088" y="360077"/>
            <a:ext cx="4214312" cy="620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443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4D4E49-ADC4-4CBD-9212-8EE79FD286F3}"/>
              </a:ext>
            </a:extLst>
          </p:cNvPr>
          <p:cNvSpPr txBox="1"/>
          <p:nvPr/>
        </p:nvSpPr>
        <p:spPr>
          <a:xfrm>
            <a:off x="2034241" y="753228"/>
            <a:ext cx="4580234" cy="1080938"/>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300" dirty="0">
              <a:latin typeface="+mj-lt"/>
              <a:ea typeface="+mj-ea"/>
              <a:cs typeface="+mj-cs"/>
            </a:endParaRPr>
          </a:p>
        </p:txBody>
      </p:sp>
      <p:sp>
        <p:nvSpPr>
          <p:cNvPr id="6" name="TextBox 5">
            <a:extLst>
              <a:ext uri="{FF2B5EF4-FFF2-40B4-BE49-F238E27FC236}">
                <a16:creationId xmlns:a16="http://schemas.microsoft.com/office/drawing/2014/main" id="{C5449973-C151-4572-AA1B-D15F133B8441}"/>
              </a:ext>
            </a:extLst>
          </p:cNvPr>
          <p:cNvSpPr txBox="1"/>
          <p:nvPr/>
        </p:nvSpPr>
        <p:spPr>
          <a:xfrm>
            <a:off x="2034241" y="2336873"/>
            <a:ext cx="4580235" cy="3599316"/>
          </a:xfrm>
          <a:prstGeom prst="rect">
            <a:avLst/>
          </a:prstGeom>
        </p:spPr>
        <p:txBody>
          <a:bodyPr vert="horz" lIns="91440" tIns="45720" rIns="91440" bIns="45720" rtlCol="0">
            <a:normAutofit/>
          </a:bodyPr>
          <a:lstStyle/>
          <a:p>
            <a:pPr>
              <a:lnSpc>
                <a:spcPct val="90000"/>
              </a:lnSpc>
              <a:spcAft>
                <a:spcPts val="600"/>
              </a:spcAft>
            </a:pPr>
            <a:endParaRPr lang="en-US" sz="1600" dirty="0"/>
          </a:p>
        </p:txBody>
      </p:sp>
      <p:pic>
        <p:nvPicPr>
          <p:cNvPr id="7" name="Picture 6" descr="A crowd of people holding signs&#10;&#10;Description automatically generated with medium confidence">
            <a:extLst>
              <a:ext uri="{FF2B5EF4-FFF2-40B4-BE49-F238E27FC236}">
                <a16:creationId xmlns:a16="http://schemas.microsoft.com/office/drawing/2014/main" id="{D3C07A35-B88C-4F54-B5CB-BF803525A54D}"/>
              </a:ext>
            </a:extLst>
          </p:cNvPr>
          <p:cNvPicPr>
            <a:picLocks noChangeAspect="1"/>
          </p:cNvPicPr>
          <p:nvPr/>
        </p:nvPicPr>
        <p:blipFill rotWithShape="1">
          <a:blip r:embed="rId2">
            <a:extLst>
              <a:ext uri="{28A0092B-C50C-407E-A947-70E740481C1C}">
                <a14:useLocalDpi xmlns:a14="http://schemas.microsoft.com/office/drawing/2010/main" val="0"/>
              </a:ext>
            </a:extLst>
          </a:blip>
          <a:srcRect l="22837" r="13317" b="1"/>
          <a:stretch/>
        </p:blipFill>
        <p:spPr>
          <a:xfrm>
            <a:off x="371253" y="404665"/>
            <a:ext cx="4386601" cy="4568855"/>
          </a:xfrm>
          <a:prstGeom prst="rect">
            <a:avLst/>
          </a:prstGeom>
          <a:ln>
            <a:noFill/>
          </a:ln>
          <a:effectLst>
            <a:outerShdw blurRad="76200" dist="63500" dir="5040000" algn="tl" rotWithShape="0">
              <a:srgbClr val="000000">
                <a:alpha val="41000"/>
              </a:srgbClr>
            </a:outerShdw>
          </a:effectLst>
        </p:spPr>
      </p:pic>
      <p:pic>
        <p:nvPicPr>
          <p:cNvPr id="17" name="Picture 2" descr="See the source image">
            <a:extLst>
              <a:ext uri="{FF2B5EF4-FFF2-40B4-BE49-F238E27FC236}">
                <a16:creationId xmlns:a16="http://schemas.microsoft.com/office/drawing/2014/main" id="{69999A60-4AF8-4E78-AF2A-F2F830BF4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r="16527" b="5"/>
          <a:stretch/>
        </p:blipFill>
        <p:spPr bwMode="auto">
          <a:xfrm>
            <a:off x="5306071" y="431037"/>
            <a:ext cx="2229541" cy="3974385"/>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7CB81958-78D7-4F0B-829A-E7F10F497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721" y="4482747"/>
            <a:ext cx="3581121" cy="1944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96398A-6CAF-40F4-AA34-F89E95B43C33}"/>
              </a:ext>
            </a:extLst>
          </p:cNvPr>
          <p:cNvSpPr txBox="1"/>
          <p:nvPr/>
        </p:nvSpPr>
        <p:spPr>
          <a:xfrm>
            <a:off x="7776117" y="716080"/>
            <a:ext cx="3977268" cy="5558445"/>
          </a:xfrm>
          <a:prstGeom prst="rect">
            <a:avLst/>
          </a:prstGeom>
          <a:noFill/>
        </p:spPr>
        <p:txBody>
          <a:bodyPr wrap="square">
            <a:spAutoFit/>
          </a:bodyPr>
          <a:lstStyle/>
          <a:p>
            <a:pPr>
              <a:lnSpc>
                <a:spcPct val="90000"/>
              </a:lnSpc>
              <a:spcBef>
                <a:spcPct val="0"/>
              </a:spcBef>
              <a:spcAft>
                <a:spcPts val="600"/>
              </a:spcAft>
            </a:pPr>
            <a:r>
              <a:rPr lang="en-US" sz="1800" b="1" dirty="0">
                <a:latin typeface="Maiandra GD" panose="020E0502030308020204" pitchFamily="34" charset="0"/>
                <a:ea typeface="+mj-ea"/>
                <a:cs typeface="+mj-cs"/>
              </a:rPr>
              <a:t>‘The joys and hopes, the grief and anguish, </a:t>
            </a:r>
            <a:r>
              <a:rPr lang="en-US" sz="1800" b="1" dirty="0">
                <a:latin typeface="Maiandra GD" panose="020E0502030308020204" pitchFamily="34" charset="0"/>
              </a:rPr>
              <a:t>of the people of our time, especially of those who are poor or afflicted, are the joys and hopes, the grief and anguish of the followers of Christ as well. Nothing that is genuinely human fails to find an echo in their hearts.’ 			[Gaudium et Spes, 1]</a:t>
            </a:r>
          </a:p>
          <a:p>
            <a:pPr>
              <a:lnSpc>
                <a:spcPct val="90000"/>
              </a:lnSpc>
              <a:spcBef>
                <a:spcPct val="0"/>
              </a:spcBef>
              <a:spcAft>
                <a:spcPts val="600"/>
              </a:spcAft>
            </a:pPr>
            <a:endParaRPr lang="en-US" sz="1800" b="1" dirty="0">
              <a:latin typeface="Maiandra GD" panose="020E0502030308020204" pitchFamily="34" charset="0"/>
            </a:endParaRPr>
          </a:p>
          <a:p>
            <a:pPr>
              <a:lnSpc>
                <a:spcPct val="90000"/>
              </a:lnSpc>
              <a:spcBef>
                <a:spcPct val="0"/>
              </a:spcBef>
              <a:spcAft>
                <a:spcPts val="600"/>
              </a:spcAft>
            </a:pPr>
            <a:r>
              <a:rPr lang="en-US" b="1" dirty="0">
                <a:latin typeface="Maiandra GD" panose="020E0502030308020204" pitchFamily="34" charset="0"/>
              </a:rPr>
              <a:t>Embedded in the Ignatian Exercises and Constitutions is the belief that the Holy Spirit speaks to us in practical circumstances, in the signs of the times and in the depths of our hearts.  Ignatius teaches caution in the face of the human capacity for self-deception but also confidence in the Spirit’s power to guide and ours to be guided.</a:t>
            </a:r>
            <a:endParaRPr lang="en-US" sz="1800" b="1" dirty="0">
              <a:latin typeface="Maiandra GD" panose="020E0502030308020204" pitchFamily="34" charset="0"/>
            </a:endParaRPr>
          </a:p>
          <a:p>
            <a:pPr>
              <a:lnSpc>
                <a:spcPct val="90000"/>
              </a:lnSpc>
              <a:spcBef>
                <a:spcPct val="0"/>
              </a:spcBef>
              <a:spcAft>
                <a:spcPts val="600"/>
              </a:spcAft>
            </a:pPr>
            <a:r>
              <a:rPr lang="en-US" sz="1800" b="1" dirty="0">
                <a:latin typeface="Maiandra GD" panose="020E0502030308020204" pitchFamily="34" charset="0"/>
                <a:ea typeface="+mj-ea"/>
                <a:cs typeface="+mj-cs"/>
              </a:rPr>
              <a:t> </a:t>
            </a:r>
          </a:p>
        </p:txBody>
      </p:sp>
    </p:spTree>
    <p:extLst>
      <p:ext uri="{BB962C8B-B14F-4D97-AF65-F5344CB8AC3E}">
        <p14:creationId xmlns:p14="http://schemas.microsoft.com/office/powerpoint/2010/main" val="1898651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69CA5B9C-75D7-401D-A034-623B26C76ECA}"/>
              </a:ext>
            </a:extLst>
          </p:cNvPr>
          <p:cNvSpPr>
            <a:spLocks noChangeArrowheads="1"/>
          </p:cNvSpPr>
          <p:nvPr/>
        </p:nvSpPr>
        <p:spPr bwMode="auto">
          <a:xfrm>
            <a:off x="1271588" y="476251"/>
            <a:ext cx="9396413" cy="33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lvl="1" algn="ctr">
              <a:lnSpc>
                <a:spcPct val="107000"/>
              </a:lnSpc>
              <a:spcBef>
                <a:spcPct val="0"/>
              </a:spcBef>
              <a:spcAft>
                <a:spcPts val="800"/>
              </a:spcAft>
              <a:buNone/>
            </a:pPr>
            <a:r>
              <a:rPr lang="en-US" altLang="en-US" sz="2600" b="1" dirty="0">
                <a:latin typeface="Maiandra GD" panose="020E0502030308020204" pitchFamily="34" charset="0"/>
                <a:ea typeface="Calibri" panose="020F0502020204030204" pitchFamily="34" charset="0"/>
                <a:cs typeface="Times New Roman" panose="02020603050405020304" pitchFamily="18" charset="0"/>
              </a:rPr>
              <a:t>CONTEMPLATION </a:t>
            </a:r>
          </a:p>
          <a:p>
            <a:pPr lvl="1" algn="ctr">
              <a:lnSpc>
                <a:spcPct val="107000"/>
              </a:lnSpc>
              <a:spcBef>
                <a:spcPct val="0"/>
              </a:spcBef>
              <a:spcAft>
                <a:spcPts val="800"/>
              </a:spcAft>
              <a:buNone/>
            </a:pPr>
            <a:r>
              <a:rPr lang="en-US" altLang="en-US" sz="2600" b="1" dirty="0">
                <a:latin typeface="Maiandra GD" panose="020E0502030308020204" pitchFamily="34" charset="0"/>
                <a:ea typeface="Calibri" panose="020F0502020204030204" pitchFamily="34" charset="0"/>
                <a:cs typeface="Times New Roman" panose="02020603050405020304" pitchFamily="18" charset="0"/>
              </a:rPr>
              <a:t>AS ‘A LONG, LOVING LOOK AT THE REAL’</a:t>
            </a:r>
          </a:p>
          <a:p>
            <a:pPr lvl="1" algn="ctr">
              <a:lnSpc>
                <a:spcPct val="107000"/>
              </a:lnSpc>
              <a:spcBef>
                <a:spcPct val="0"/>
              </a:spcBef>
              <a:spcAft>
                <a:spcPts val="800"/>
              </a:spcAft>
              <a:buNone/>
            </a:pPr>
            <a:r>
              <a:rPr lang="en-GB" altLang="en-US" sz="2600" b="1" dirty="0">
                <a:latin typeface="Maiandra GD" panose="020E0502030308020204" pitchFamily="34" charset="0"/>
                <a:ea typeface="Calibri" panose="020F0502020204030204" pitchFamily="34" charset="0"/>
                <a:cs typeface="Times New Roman" panose="02020603050405020304" pitchFamily="18" charset="0"/>
              </a:rPr>
              <a:t>‘Finding God in all things’ entails believing </a:t>
            </a:r>
          </a:p>
          <a:p>
            <a:pPr lvl="1" algn="ctr">
              <a:lnSpc>
                <a:spcPct val="107000"/>
              </a:lnSpc>
              <a:spcBef>
                <a:spcPct val="0"/>
              </a:spcBef>
              <a:spcAft>
                <a:spcPts val="800"/>
              </a:spcAft>
              <a:buNone/>
            </a:pPr>
            <a:r>
              <a:rPr lang="en-GB" altLang="en-US" sz="2600" b="1" dirty="0">
                <a:latin typeface="Maiandra GD" panose="020E0502030308020204" pitchFamily="34" charset="0"/>
                <a:ea typeface="Calibri" panose="020F0502020204030204" pitchFamily="34" charset="0"/>
                <a:cs typeface="Times New Roman" panose="02020603050405020304" pitchFamily="18" charset="0"/>
              </a:rPr>
              <a:t>that there is no human experience or subject </a:t>
            </a:r>
          </a:p>
          <a:p>
            <a:pPr lvl="1" algn="ctr">
              <a:lnSpc>
                <a:spcPct val="107000"/>
              </a:lnSpc>
              <a:spcBef>
                <a:spcPct val="0"/>
              </a:spcBef>
              <a:spcAft>
                <a:spcPts val="800"/>
              </a:spcAft>
              <a:buNone/>
            </a:pPr>
            <a:r>
              <a:rPr lang="en-GB" altLang="en-US" sz="2600" b="1" dirty="0">
                <a:latin typeface="Maiandra GD" panose="020E0502030308020204" pitchFamily="34" charset="0"/>
                <a:ea typeface="Calibri" panose="020F0502020204030204" pitchFamily="34" charset="0"/>
                <a:cs typeface="Times New Roman" panose="02020603050405020304" pitchFamily="18" charset="0"/>
              </a:rPr>
              <a:t>of focus in which God is not present.</a:t>
            </a:r>
          </a:p>
          <a:p>
            <a:pPr lvl="1" algn="ctr">
              <a:lnSpc>
                <a:spcPct val="107000"/>
              </a:lnSpc>
              <a:spcBef>
                <a:spcPct val="0"/>
              </a:spcBef>
              <a:spcAft>
                <a:spcPts val="800"/>
              </a:spcAft>
              <a:buNone/>
            </a:pPr>
            <a:r>
              <a:rPr lang="en-GB" altLang="en-US" sz="3400" b="1" dirty="0">
                <a:ea typeface="Calibri" panose="020F0502020204030204" pitchFamily="34" charset="0"/>
                <a:cs typeface="Times New Roman" panose="02020603050405020304" pitchFamily="18" charset="0"/>
              </a:rPr>
              <a:t>	</a:t>
            </a:r>
            <a:r>
              <a:rPr lang="en-GB" altLang="en-US" sz="3600" b="1" dirty="0">
                <a:ea typeface="Calibri" panose="020F0502020204030204" pitchFamily="34" charset="0"/>
                <a:cs typeface="Times New Roman" panose="02020603050405020304" pitchFamily="18" charset="0"/>
              </a:rPr>
              <a:t>	</a:t>
            </a:r>
          </a:p>
        </p:txBody>
      </p:sp>
      <p:pic>
        <p:nvPicPr>
          <p:cNvPr id="3" name="Picture 1">
            <a:extLst>
              <a:ext uri="{FF2B5EF4-FFF2-40B4-BE49-F238E27FC236}">
                <a16:creationId xmlns:a16="http://schemas.microsoft.com/office/drawing/2014/main" id="{6D9961B3-9004-4CB9-A8E6-122A39D0D4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9776" y="3263051"/>
            <a:ext cx="4943879" cy="31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C2EB2-19BA-4F8A-B40D-659059E598E9}"/>
              </a:ext>
            </a:extLst>
          </p:cNvPr>
          <p:cNvSpPr txBox="1"/>
          <p:nvPr/>
        </p:nvSpPr>
        <p:spPr>
          <a:xfrm>
            <a:off x="5089162" y="580104"/>
            <a:ext cx="6522976" cy="3477875"/>
          </a:xfrm>
          <a:prstGeom prst="rect">
            <a:avLst/>
          </a:prstGeom>
          <a:noFill/>
        </p:spPr>
        <p:txBody>
          <a:bodyPr wrap="square">
            <a:spAutoFit/>
          </a:bodyPr>
          <a:lstStyle/>
          <a:p>
            <a:r>
              <a:rPr lang="en-GB" sz="2800" dirty="0">
                <a:effectLst/>
                <a:latin typeface="Maiandra GD" panose="020E0502030308020204" pitchFamily="34" charset="0"/>
                <a:ea typeface="Calibri" panose="020F0502020204030204" pitchFamily="34" charset="0"/>
                <a:cs typeface="Arial" panose="020B0604020202020204" pitchFamily="34" charset="0"/>
              </a:rPr>
              <a:t>‘</a:t>
            </a:r>
            <a:r>
              <a:rPr lang="en-GB" sz="2400" dirty="0">
                <a:effectLst/>
                <a:latin typeface="Maiandra GD" panose="020E0502030308020204" pitchFamily="34" charset="0"/>
                <a:ea typeface="Calibri" panose="020F0502020204030204" pitchFamily="34" charset="0"/>
                <a:cs typeface="Arial" panose="020B0604020202020204" pitchFamily="34" charset="0"/>
              </a:rPr>
              <a:t>Covid has unmasked the other pandemic, the virus of indifference, which is the result of constantly looking away, telling ourselves that because there is no immediate or magic solution, it is better not to feel anything […] This crisis unmasks our vulnerability, exposes the false securities on which we had based </a:t>
            </a:r>
          </a:p>
          <a:p>
            <a:r>
              <a:rPr lang="en-GB" sz="2400" dirty="0">
                <a:effectLst/>
                <a:latin typeface="Maiandra GD" panose="020E0502030308020204" pitchFamily="34" charset="0"/>
                <a:ea typeface="Calibri" panose="020F0502020204030204" pitchFamily="34" charset="0"/>
                <a:cs typeface="Arial" panose="020B0604020202020204" pitchFamily="34" charset="0"/>
              </a:rPr>
              <a:t>our lives.’ 	</a:t>
            </a:r>
          </a:p>
          <a:p>
            <a:r>
              <a:rPr lang="en-GB" sz="2400" dirty="0">
                <a:latin typeface="Maiandra GD" panose="020E0502030308020204" pitchFamily="34" charset="0"/>
                <a:ea typeface="Calibri" panose="020F0502020204030204" pitchFamily="34" charset="0"/>
                <a:cs typeface="Arial" panose="020B0604020202020204" pitchFamily="34" charset="0"/>
              </a:rPr>
              <a:t>	</a:t>
            </a:r>
            <a:r>
              <a:rPr lang="en-GB" sz="2400" dirty="0">
                <a:effectLst/>
                <a:latin typeface="Maiandra GD" panose="020E0502030308020204" pitchFamily="34" charset="0"/>
                <a:ea typeface="Calibri" panose="020F0502020204030204" pitchFamily="34" charset="0"/>
                <a:cs typeface="Arial" panose="020B0604020202020204" pitchFamily="34" charset="0"/>
              </a:rPr>
              <a:t>Pope Francis, </a:t>
            </a:r>
            <a:r>
              <a:rPr lang="en-GB" sz="2400" i="1" dirty="0">
                <a:effectLst/>
                <a:latin typeface="Maiandra GD" panose="020E0502030308020204" pitchFamily="34" charset="0"/>
                <a:ea typeface="Calibri" panose="020F0502020204030204" pitchFamily="34" charset="0"/>
                <a:cs typeface="Arial" panose="020B0604020202020204" pitchFamily="34" charset="0"/>
              </a:rPr>
              <a:t>Let Us Dream</a:t>
            </a:r>
            <a:endParaRPr lang="en-GB" sz="2400" dirty="0">
              <a:latin typeface="Maiandra GD" panose="020E0502030308020204" pitchFamily="34" charset="0"/>
              <a:cs typeface="Arial" panose="020B0604020202020204" pitchFamily="34" charset="0"/>
            </a:endParaRPr>
          </a:p>
        </p:txBody>
      </p:sp>
      <p:pic>
        <p:nvPicPr>
          <p:cNvPr id="4" name="Picture 4" descr="SAD CLOWN">
            <a:extLst>
              <a:ext uri="{FF2B5EF4-FFF2-40B4-BE49-F238E27FC236}">
                <a16:creationId xmlns:a16="http://schemas.microsoft.com/office/drawing/2014/main" id="{69C9EA03-EA57-40BA-BA6B-FD71EBC83F87}"/>
              </a:ext>
            </a:extLst>
          </p:cNvPr>
          <p:cNvPicPr>
            <a:picLocks noChangeAspect="1" noChangeArrowheads="1"/>
          </p:cNvPicPr>
          <p:nvPr/>
        </p:nvPicPr>
        <p:blipFill>
          <a:blip r:embed="rId2">
            <a:lum bright="24000" contrast="30000"/>
            <a:extLst>
              <a:ext uri="{28A0092B-C50C-407E-A947-70E740481C1C}">
                <a14:useLocalDpi xmlns:a14="http://schemas.microsoft.com/office/drawing/2010/main" val="0"/>
              </a:ext>
            </a:extLst>
          </a:blip>
          <a:srcRect t="6944"/>
          <a:stretch>
            <a:fillRect/>
          </a:stretch>
        </p:blipFill>
        <p:spPr bwMode="auto">
          <a:xfrm>
            <a:off x="250598" y="0"/>
            <a:ext cx="451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05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69536DD2-3323-4CF3-A1EF-4102A11EC55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884" r="14572" b="1"/>
          <a:stretch/>
        </p:blipFill>
        <p:spPr bwMode="auto">
          <a:xfrm>
            <a:off x="6946671" y="412546"/>
            <a:ext cx="4691882" cy="38779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4CACBDC-C55E-4052-9FE2-230D8B52781A}"/>
              </a:ext>
            </a:extLst>
          </p:cNvPr>
          <p:cNvSpPr>
            <a:spLocks noGrp="1"/>
          </p:cNvSpPr>
          <p:nvPr>
            <p:ph type="title"/>
          </p:nvPr>
        </p:nvSpPr>
        <p:spPr>
          <a:xfrm>
            <a:off x="553447" y="-22564"/>
            <a:ext cx="6350922" cy="2905120"/>
          </a:xfrm>
        </p:spPr>
        <p:txBody>
          <a:bodyPr vert="horz" lIns="91440" tIns="45720" rIns="91440" bIns="45720" rtlCol="0" anchor="b">
            <a:normAutofit/>
          </a:bodyPr>
          <a:lstStyle/>
          <a:p>
            <a:r>
              <a:rPr lang="en-US" sz="4800" b="1" dirty="0">
                <a:solidFill>
                  <a:schemeClr val="tx2"/>
                </a:solidFill>
                <a:latin typeface="Maiandra GD" panose="020E0502030308020204" pitchFamily="34" charset="0"/>
              </a:rPr>
              <a:t>As our image of God, so our prayer and our theology… </a:t>
            </a:r>
            <a:br>
              <a:rPr lang="en-US" sz="4800" b="1" dirty="0">
                <a:solidFill>
                  <a:schemeClr val="tx2"/>
                </a:solidFill>
              </a:rPr>
            </a:br>
            <a:endParaRPr lang="en-US" sz="2200" b="1" dirty="0">
              <a:solidFill>
                <a:schemeClr val="tx2"/>
              </a:solidFill>
            </a:endParaRPr>
          </a:p>
        </p:txBody>
      </p:sp>
      <p:pic>
        <p:nvPicPr>
          <p:cNvPr id="17" name="Picture 2" descr="See the source image">
            <a:extLst>
              <a:ext uri="{FF2B5EF4-FFF2-40B4-BE49-F238E27FC236}">
                <a16:creationId xmlns:a16="http://schemas.microsoft.com/office/drawing/2014/main" id="{7E8E6059-CBAA-44E9-BD8D-6213AB163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45" r="1" b="2434"/>
          <a:stretch/>
        </p:blipFill>
        <p:spPr bwMode="auto">
          <a:xfrm>
            <a:off x="432263" y="2882556"/>
            <a:ext cx="6131648" cy="31324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024A96A-8BDB-41C8-A113-E31E8FA6AF0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89189" y="2626169"/>
            <a:ext cx="2871436" cy="396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8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AB0A-5ACB-48E0-81DB-160747899DDD}"/>
              </a:ext>
            </a:extLst>
          </p:cNvPr>
          <p:cNvSpPr>
            <a:spLocks noGrp="1"/>
          </p:cNvSpPr>
          <p:nvPr>
            <p:ph type="title"/>
          </p:nvPr>
        </p:nvSpPr>
        <p:spPr>
          <a:xfrm>
            <a:off x="8458200" y="607392"/>
            <a:ext cx="3161963" cy="1645920"/>
          </a:xfrm>
        </p:spPr>
        <p:txBody>
          <a:bodyPr anchor="b">
            <a:normAutofit/>
          </a:bodyPr>
          <a:lstStyle/>
          <a:p>
            <a:pPr algn="ctr">
              <a:lnSpc>
                <a:spcPct val="90000"/>
              </a:lnSpc>
            </a:pPr>
            <a:r>
              <a:rPr lang="en-GB" sz="2700" dirty="0">
                <a:latin typeface="Arial Black" panose="020B0A04020102020204" pitchFamily="34" charset="0"/>
              </a:rPr>
              <a:t>Jesus’ own method of spiritual direction</a:t>
            </a:r>
          </a:p>
        </p:txBody>
      </p:sp>
      <p:pic>
        <p:nvPicPr>
          <p:cNvPr id="1026" name="Picture 2" descr="A person standing in front of a brick building&#10;&#10;Description automatically generated">
            <a:extLst>
              <a:ext uri="{FF2B5EF4-FFF2-40B4-BE49-F238E27FC236}">
                <a16:creationId xmlns:a16="http://schemas.microsoft.com/office/drawing/2014/main" id="{EC0E0EF4-93D4-4A7B-B0C8-22A62432F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33" b="5934"/>
          <a:stretch/>
        </p:blipFill>
        <p:spPr bwMode="auto">
          <a:xfrm>
            <a:off x="685800" y="609600"/>
            <a:ext cx="6858000" cy="5334000"/>
          </a:xfrm>
          <a:prstGeom prst="rect">
            <a:avLst/>
          </a:prstGeom>
          <a:solidFill>
            <a:srgbClr val="FFFFFF"/>
          </a:solidFill>
          <a:effectLst/>
        </p:spPr>
      </p:pic>
      <p:sp>
        <p:nvSpPr>
          <p:cNvPr id="1030" name="Content Placeholder 1029">
            <a:extLst>
              <a:ext uri="{FF2B5EF4-FFF2-40B4-BE49-F238E27FC236}">
                <a16:creationId xmlns:a16="http://schemas.microsoft.com/office/drawing/2014/main" id="{E7B4EBF8-C86D-4683-A0C4-05F5537A378B}"/>
              </a:ext>
            </a:extLst>
          </p:cNvPr>
          <p:cNvSpPr>
            <a:spLocks noGrp="1"/>
          </p:cNvSpPr>
          <p:nvPr>
            <p:ph type="body" sz="half" idx="2"/>
          </p:nvPr>
        </p:nvSpPr>
        <p:spPr>
          <a:xfrm>
            <a:off x="8458200" y="2336800"/>
            <a:ext cx="3161963" cy="3606800"/>
          </a:xfrm>
        </p:spPr>
        <p:txBody>
          <a:bodyPr>
            <a:normAutofit fontScale="92500" lnSpcReduction="20000"/>
          </a:bodyPr>
          <a:lstStyle/>
          <a:p>
            <a:pPr>
              <a:lnSpc>
                <a:spcPct val="100000"/>
              </a:lnSpc>
            </a:pPr>
            <a:r>
              <a:rPr lang="en-US" dirty="0">
                <a:latin typeface="Arial" panose="020B0604020202020204" pitchFamily="34" charset="0"/>
                <a:cs typeface="Arial" panose="020B0604020202020204" pitchFamily="34" charset="0"/>
              </a:rPr>
              <a:t>The disciples are reflecting on their own experience without understanding</a:t>
            </a:r>
          </a:p>
          <a:p>
            <a:pPr>
              <a:lnSpc>
                <a:spcPct val="100000"/>
              </a:lnSpc>
            </a:pPr>
            <a:r>
              <a:rPr lang="en-US" dirty="0">
                <a:latin typeface="Arial" panose="020B0604020202020204" pitchFamily="34" charset="0"/>
                <a:cs typeface="Arial" panose="020B0604020202020204" pitchFamily="34" charset="0"/>
              </a:rPr>
              <a:t>Jesus doesn’t give them a long explanation but helps them to reflect on their lived experience in light of Scripture and vice versa</a:t>
            </a:r>
          </a:p>
          <a:p>
            <a:pPr>
              <a:lnSpc>
                <a:spcPct val="100000"/>
              </a:lnSpc>
            </a:pPr>
            <a:r>
              <a:rPr lang="en-US" dirty="0">
                <a:latin typeface="Arial" panose="020B0604020202020204" pitchFamily="34" charset="0"/>
                <a:cs typeface="Arial" panose="020B0604020202020204" pitchFamily="34" charset="0"/>
              </a:rPr>
              <a:t>They come to a better understanding of Scripture and of their own experience</a:t>
            </a:r>
          </a:p>
          <a:p>
            <a:pPr>
              <a:lnSpc>
                <a:spcPct val="100000"/>
              </a:lnSpc>
            </a:pPr>
            <a:r>
              <a:rPr lang="en-US" dirty="0">
                <a:latin typeface="Arial" panose="020B0604020202020204" pitchFamily="34" charset="0"/>
                <a:cs typeface="Arial" panose="020B0604020202020204" pitchFamily="34" charset="0"/>
              </a:rPr>
              <a:t>They recognize it is him through their affective response ‘our hearts burned within us’…</a:t>
            </a:r>
          </a:p>
          <a:p>
            <a:pPr>
              <a:lnSpc>
                <a:spcPct val="100000"/>
              </a:lnSpc>
            </a:pPr>
            <a:endParaRPr lang="en-US" sz="1500" dirty="0"/>
          </a:p>
        </p:txBody>
      </p:sp>
    </p:spTree>
    <p:extLst>
      <p:ext uri="{BB962C8B-B14F-4D97-AF65-F5344CB8AC3E}">
        <p14:creationId xmlns:p14="http://schemas.microsoft.com/office/powerpoint/2010/main" val="294753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2793" y="332656"/>
            <a:ext cx="9249223" cy="6525344"/>
          </a:xfrm>
          <a:prstGeom prst="rect">
            <a:avLst/>
          </a:prstGeom>
        </p:spPr>
        <p:txBody>
          <a:bodyPr wrap="square">
            <a:spAutoFit/>
          </a:bodyPr>
          <a:lstStyle/>
          <a:p>
            <a:endParaRPr lang="en-GB" dirty="0"/>
          </a:p>
          <a:p>
            <a:r>
              <a:rPr lang="en-GB" sz="2400" b="1" dirty="0">
                <a:latin typeface="Calibri" panose="020F0502020204030204" pitchFamily="34" charset="0"/>
                <a:cs typeface="Calibri" panose="020F0502020204030204" pitchFamily="34" charset="0"/>
              </a:rPr>
              <a:t>Normative Theology</a:t>
            </a:r>
            <a:r>
              <a:rPr lang="en-GB" sz="2200" b="1" dirty="0">
                <a:latin typeface="Calibri" panose="020F0502020204030204" pitchFamily="34" charset="0"/>
                <a:cs typeface="Calibri" panose="020F0502020204030204" pitchFamily="34" charset="0"/>
              </a:rPr>
              <a:t>				</a:t>
            </a:r>
            <a:r>
              <a:rPr lang="en-GB" sz="2400" b="1" dirty="0">
                <a:latin typeface="Calibri" panose="020F0502020204030204" pitchFamily="34" charset="0"/>
                <a:cs typeface="Calibri" panose="020F0502020204030204" pitchFamily="34" charset="0"/>
              </a:rPr>
              <a:t>Formal Theology</a:t>
            </a:r>
          </a:p>
          <a:p>
            <a:r>
              <a:rPr lang="en-GB" sz="2200" b="1" dirty="0">
                <a:latin typeface="Calibri" panose="020F0502020204030204" pitchFamily="34" charset="0"/>
                <a:cs typeface="Calibri" panose="020F0502020204030204" pitchFamily="34" charset="0"/>
              </a:rPr>
              <a:t>Scripture 				Theology of the Theologians</a:t>
            </a:r>
          </a:p>
          <a:p>
            <a:r>
              <a:rPr lang="en-GB" sz="2200" b="1" dirty="0">
                <a:latin typeface="Calibri" panose="020F0502020204030204" pitchFamily="34" charset="0"/>
                <a:cs typeface="Calibri" panose="020F0502020204030204" pitchFamily="34" charset="0"/>
              </a:rPr>
              <a:t>The Creed		                  	Dialogue with other disciplines</a:t>
            </a:r>
          </a:p>
          <a:p>
            <a:r>
              <a:rPr lang="en-GB" sz="2200" b="1" dirty="0">
                <a:latin typeface="Calibri" panose="020F0502020204030204" pitchFamily="34" charset="0"/>
                <a:cs typeface="Calibri" panose="020F0502020204030204" pitchFamily="34" charset="0"/>
              </a:rPr>
              <a:t>Official church teaching</a:t>
            </a:r>
          </a:p>
          <a:p>
            <a:r>
              <a:rPr lang="en-GB" sz="2200" b="1" dirty="0">
                <a:latin typeface="Calibri" panose="020F0502020204030204" pitchFamily="34" charset="0"/>
                <a:cs typeface="Calibri" panose="020F0502020204030204" pitchFamily="34" charset="0"/>
              </a:rPr>
              <a:t>Liturgy</a:t>
            </a:r>
          </a:p>
          <a:p>
            <a:endParaRPr lang="en-GB" sz="2000" b="1" dirty="0">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a:p>
            <a:endParaRPr lang="en-GB" sz="2000" b="1" dirty="0">
              <a:latin typeface="Calibri" panose="020F0502020204030204" pitchFamily="34" charset="0"/>
              <a:cs typeface="Calibri" panose="020F0502020204030204" pitchFamily="34" charset="0"/>
            </a:endParaRPr>
          </a:p>
          <a:p>
            <a:endParaRPr lang="en-GB" sz="2200" b="1" dirty="0">
              <a:latin typeface="Calibri" panose="020F0502020204030204" pitchFamily="34" charset="0"/>
              <a:cs typeface="Calibri" panose="020F0502020204030204" pitchFamily="34" charset="0"/>
            </a:endParaRPr>
          </a:p>
          <a:p>
            <a:r>
              <a:rPr lang="en-GB" sz="2400" b="1" dirty="0">
                <a:latin typeface="Calibri" panose="020F0502020204030204" pitchFamily="34" charset="0"/>
                <a:cs typeface="Calibri" panose="020F0502020204030204" pitchFamily="34" charset="0"/>
              </a:rPr>
              <a:t>Espoused Theology</a:t>
            </a:r>
            <a:r>
              <a:rPr lang="en-GB" sz="2200" b="1" dirty="0">
                <a:latin typeface="Calibri" panose="020F0502020204030204" pitchFamily="34" charset="0"/>
                <a:cs typeface="Calibri" panose="020F0502020204030204" pitchFamily="34" charset="0"/>
              </a:rPr>
              <a:t>	                      		</a:t>
            </a:r>
            <a:r>
              <a:rPr lang="en-GB" sz="2400" b="1" dirty="0">
                <a:latin typeface="Calibri" panose="020F0502020204030204" pitchFamily="34" charset="0"/>
                <a:cs typeface="Calibri" panose="020F0502020204030204" pitchFamily="34" charset="0"/>
              </a:rPr>
              <a:t>Operant Theology</a:t>
            </a:r>
          </a:p>
          <a:p>
            <a:r>
              <a:rPr lang="en-GB" sz="2200" b="1" dirty="0">
                <a:latin typeface="Calibri" panose="020F0502020204030204" pitchFamily="34" charset="0"/>
                <a:cs typeface="Calibri" panose="020F0502020204030204" pitchFamily="34" charset="0"/>
              </a:rPr>
              <a:t>Theology embedded 				Theology embedded in  </a:t>
            </a:r>
          </a:p>
          <a:p>
            <a:r>
              <a:rPr lang="en-GB" sz="2200" b="1" dirty="0">
                <a:latin typeface="Calibri" panose="020F0502020204030204" pitchFamily="34" charset="0"/>
                <a:cs typeface="Calibri" panose="020F0502020204030204" pitchFamily="34" charset="0"/>
              </a:rPr>
              <a:t>within a group’s articulation 			 actual practice of a</a:t>
            </a:r>
          </a:p>
          <a:p>
            <a:r>
              <a:rPr lang="en-GB" sz="2200" b="1" dirty="0">
                <a:latin typeface="Calibri" panose="020F0502020204030204" pitchFamily="34" charset="0"/>
                <a:cs typeface="Calibri" panose="020F0502020204030204" pitchFamily="34" charset="0"/>
              </a:rPr>
              <a:t>of its belief.					 group.</a:t>
            </a:r>
          </a:p>
          <a:p>
            <a:endParaRPr lang="en-GB" sz="2000" b="1"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          		</a:t>
            </a:r>
            <a:r>
              <a:rPr lang="en-GB" sz="2400" b="1" i="1" dirty="0">
                <a:solidFill>
                  <a:srgbClr val="FFFF00"/>
                </a:solidFill>
                <a:highlight>
                  <a:srgbClr val="FF0000"/>
                </a:highlight>
                <a:latin typeface="Calibri" panose="020F0502020204030204" pitchFamily="34" charset="0"/>
                <a:cs typeface="Calibri" panose="020F0502020204030204" pitchFamily="34" charset="0"/>
              </a:rPr>
              <a:t>The Four Voices of Theology</a:t>
            </a:r>
            <a:r>
              <a:rPr lang="en-GB" sz="2400" b="1" i="1" dirty="0">
                <a:highlight>
                  <a:srgbClr val="FF0000"/>
                </a:highlight>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(Cameron, et al, 2010, p. 54)</a:t>
            </a:r>
          </a:p>
        </p:txBody>
      </p:sp>
      <p:sp>
        <p:nvSpPr>
          <p:cNvPr id="6" name="4-Point Star 5"/>
          <p:cNvSpPr/>
          <p:nvPr/>
        </p:nvSpPr>
        <p:spPr>
          <a:xfrm rot="2625057">
            <a:off x="4447614" y="1759902"/>
            <a:ext cx="2927427" cy="30360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40140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1959</Words>
  <Application>Microsoft Office PowerPoint</Application>
  <PresentationFormat>Widescreen</PresentationFormat>
  <Paragraphs>111</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Black</vt:lpstr>
      <vt:lpstr>Calibri</vt:lpstr>
      <vt:lpstr>Century Gothic</vt:lpstr>
      <vt:lpstr>Garamond</vt:lpstr>
      <vt:lpstr>Maiandra GD</vt:lpstr>
      <vt:lpstr>SavonVTI</vt:lpstr>
      <vt:lpstr>SEEKING WISDOM</vt:lpstr>
      <vt:lpstr>PowerPoint Presentation</vt:lpstr>
      <vt:lpstr>PowerPoint Presentation</vt:lpstr>
      <vt:lpstr>PowerPoint Presentation</vt:lpstr>
      <vt:lpstr>PowerPoint Presentation</vt:lpstr>
      <vt:lpstr>PowerPoint Presentation</vt:lpstr>
      <vt:lpstr>As our image of God, so our prayer and our theology…  </vt:lpstr>
      <vt:lpstr>Jesus’ own method of spiritual direction</vt:lpstr>
      <vt:lpstr>PowerPoint Presentation</vt:lpstr>
      <vt:lpstr>The purpose of discernment</vt:lpstr>
      <vt:lpstr>Discernment</vt:lpstr>
      <vt:lpstr>PowerPoint Presentation</vt:lpstr>
      <vt:lpstr>Trusting our inner feelings</vt:lpstr>
      <vt:lpstr>Didn’t our hearts burn within us?</vt:lpstr>
      <vt:lpstr>PowerPoint Presentation</vt:lpstr>
      <vt:lpstr>PowerPoint Presentation</vt:lpstr>
      <vt:lpstr>PowerPoint Presentation</vt:lpstr>
      <vt:lpstr>    Desires matter</vt:lpstr>
      <vt:lpstr>Questions matter</vt:lpstr>
      <vt:lpstr>Memories are not neutral</vt:lpstr>
      <vt:lpstr>‘I have a dream’:  intuition should be taken seriously</vt:lpstr>
      <vt:lpstr>Our body should be taken seriously</vt:lpstr>
      <vt:lpstr>Reason and imagination  are not opposites</vt:lpstr>
      <vt:lpstr>Confirmation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2020-04-04T10:41:07Z</dcterms:created>
  <dcterms:modified xsi:type="dcterms:W3CDTF">2021-12-03T17:01:03Z</dcterms:modified>
</cp:coreProperties>
</file>