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2" r:id="rId2"/>
    <p:sldId id="377" r:id="rId3"/>
    <p:sldId id="378" r:id="rId4"/>
    <p:sldId id="379" r:id="rId5"/>
    <p:sldId id="380" r:id="rId6"/>
    <p:sldId id="350" r:id="rId7"/>
    <p:sldId id="376" r:id="rId8"/>
    <p:sldId id="381" r:id="rId9"/>
    <p:sldId id="402" r:id="rId10"/>
    <p:sldId id="403" r:id="rId11"/>
    <p:sldId id="400" r:id="rId12"/>
    <p:sldId id="399" r:id="rId13"/>
    <p:sldId id="401" r:id="rId14"/>
    <p:sldId id="416" r:id="rId15"/>
    <p:sldId id="417" r:id="rId16"/>
    <p:sldId id="404" r:id="rId17"/>
    <p:sldId id="405" r:id="rId18"/>
    <p:sldId id="407" r:id="rId19"/>
    <p:sldId id="408" r:id="rId20"/>
    <p:sldId id="371" r:id="rId21"/>
    <p:sldId id="418" r:id="rId22"/>
    <p:sldId id="419" r:id="rId23"/>
    <p:sldId id="420" r:id="rId24"/>
    <p:sldId id="421" r:id="rId25"/>
    <p:sldId id="422" r:id="rId26"/>
    <p:sldId id="412" r:id="rId27"/>
    <p:sldId id="410" r:id="rId28"/>
    <p:sldId id="414" r:id="rId29"/>
    <p:sldId id="415"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9" autoAdjust="0"/>
    <p:restoredTop sz="79581" autoAdjust="0"/>
  </p:normalViewPr>
  <p:slideViewPr>
    <p:cSldViewPr>
      <p:cViewPr varScale="1">
        <p:scale>
          <a:sx n="62" d="100"/>
          <a:sy n="62" d="100"/>
        </p:scale>
        <p:origin x="60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57449AE-40AD-45AE-B81C-08286299E4B7}" type="datetimeFigureOut">
              <a:rPr lang="en-GB" smtClean="0"/>
              <a:t>16/08/2018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6B65A9-8CA4-4A1C-88BB-9348AF8634EB}" type="slidenum">
              <a:rPr lang="en-GB" smtClean="0"/>
              <a:t>‹#›</a:t>
            </a:fld>
            <a:endParaRPr lang="en-GB"/>
          </a:p>
        </p:txBody>
      </p:sp>
    </p:spTree>
    <p:extLst>
      <p:ext uri="{BB962C8B-B14F-4D97-AF65-F5344CB8AC3E}">
        <p14:creationId xmlns:p14="http://schemas.microsoft.com/office/powerpoint/2010/main" val="2969719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76A4F1-B6AD-45C0-92B3-255A22CD9C12}" type="datetimeFigureOut">
              <a:rPr lang="en-GB" smtClean="0"/>
              <a:t>16/08/2018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D96B47-569F-4B14-8BD9-563F1F628879}" type="slidenum">
              <a:rPr lang="en-GB" smtClean="0"/>
              <a:t>‹#›</a:t>
            </a:fld>
            <a:endParaRPr lang="en-GB"/>
          </a:p>
        </p:txBody>
      </p:sp>
    </p:spTree>
    <p:extLst>
      <p:ext uri="{BB962C8B-B14F-4D97-AF65-F5344CB8AC3E}">
        <p14:creationId xmlns:p14="http://schemas.microsoft.com/office/powerpoint/2010/main" val="192125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b="1" dirty="0"/>
              <a:t>Germinate Presentation</a:t>
            </a:r>
          </a:p>
          <a:p>
            <a:r>
              <a:rPr lang="en-GB" dirty="0"/>
              <a:t>Please add</a:t>
            </a:r>
            <a:r>
              <a:rPr lang="en-GB" baseline="0" dirty="0"/>
              <a:t> your name in the opening slides and adapt the presentation as required. </a:t>
            </a:r>
          </a:p>
          <a:p>
            <a:r>
              <a:rPr lang="en-GB" baseline="0" dirty="0"/>
              <a:t>This set of slides includes:</a:t>
            </a:r>
          </a:p>
          <a:p>
            <a:pPr marL="171450" indent="-171450">
              <a:buFont typeface="Arial" panose="020B0604020202020204" pitchFamily="34" charset="0"/>
              <a:buChar char="•"/>
            </a:pPr>
            <a:r>
              <a:rPr lang="en-GB" baseline="0" dirty="0"/>
              <a:t>Background to rural issues (optional, delete if not required)</a:t>
            </a:r>
          </a:p>
          <a:p>
            <a:pPr marL="171450" indent="-171450">
              <a:buFont typeface="Arial" panose="020B0604020202020204" pitchFamily="34" charset="0"/>
              <a:buChar char="•"/>
            </a:pPr>
            <a:r>
              <a:rPr lang="en-GB" baseline="0" dirty="0"/>
              <a:t>A brief history of Germinate (optional, leave out if insufficient time)</a:t>
            </a:r>
          </a:p>
          <a:p>
            <a:pPr marL="171450" indent="-171450">
              <a:buFont typeface="Arial" panose="020B0604020202020204" pitchFamily="34" charset="0"/>
              <a:buChar char="•"/>
            </a:pPr>
            <a:r>
              <a:rPr lang="en-GB" baseline="0" dirty="0"/>
              <a:t>Main Germinate resources (feel free to leave out or skip through any resources you feel as less relevant to the audience).</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a:t>
            </a:fld>
            <a:endParaRPr lang="en-GB"/>
          </a:p>
        </p:txBody>
      </p:sp>
    </p:spTree>
    <p:extLst>
      <p:ext uri="{BB962C8B-B14F-4D97-AF65-F5344CB8AC3E}">
        <p14:creationId xmlns:p14="http://schemas.microsoft.com/office/powerpoint/2010/main" val="363942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typical</a:t>
            </a:r>
            <a:r>
              <a:rPr lang="en-GB" baseline="0" dirty="0"/>
              <a:t> free</a:t>
            </a:r>
            <a:r>
              <a:rPr lang="en-GB" dirty="0"/>
              <a:t> downloadable</a:t>
            </a:r>
            <a:r>
              <a:rPr lang="en-GB" baseline="0" dirty="0"/>
              <a:t> resource which is also particularly important.</a:t>
            </a:r>
          </a:p>
          <a:p>
            <a:r>
              <a:rPr lang="en-GB" baseline="0" dirty="0"/>
              <a:t>It’s a four session programme you can work through with your whole congregation or a sub group. There is a facilitators guide and a participant workbook.</a:t>
            </a:r>
          </a:p>
          <a:p>
            <a:r>
              <a:rPr lang="en-GB" baseline="0" dirty="0"/>
              <a:t>As with all our resources, it is written for a small rural church with limited resources.</a:t>
            </a:r>
          </a:p>
          <a:p>
            <a:endParaRPr lang="en-GB" baseline="0" dirty="0"/>
          </a:p>
          <a:p>
            <a:r>
              <a:rPr lang="en-GB" baseline="0" dirty="0"/>
              <a:t>The first session helps the group reflect on their church.</a:t>
            </a:r>
          </a:p>
          <a:p>
            <a:r>
              <a:rPr lang="en-GB" baseline="0" dirty="0"/>
              <a:t>The second session is about uncovering the needs and opportunities within their local community.</a:t>
            </a:r>
          </a:p>
          <a:p>
            <a:r>
              <a:rPr lang="en-GB" baseline="0" dirty="0"/>
              <a:t>The third session is a prayerful reflection on the previous thinking and research to consider the vision and big picture for the church.</a:t>
            </a:r>
          </a:p>
          <a:p>
            <a:r>
              <a:rPr lang="en-GB" baseline="0" dirty="0"/>
              <a:t>The final session is about making a simple, practical plan. This might mean stopping something that is past its ‘use-by’ date; doing something else with clearer ‘intentionality’; and perhaps starting one new thing that meets and identified need.</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10</a:t>
            </a:fld>
            <a:endParaRPr lang="en-GB"/>
          </a:p>
        </p:txBody>
      </p:sp>
    </p:spTree>
    <p:extLst>
      <p:ext uri="{BB962C8B-B14F-4D97-AF65-F5344CB8AC3E}">
        <p14:creationId xmlns:p14="http://schemas.microsoft.com/office/powerpoint/2010/main" val="2421770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Germinate</a:t>
            </a:r>
            <a:r>
              <a:rPr lang="en-GB" sz="1200" b="0" i="0" kern="1200" baseline="0" dirty="0">
                <a:solidFill>
                  <a:schemeClr val="tx1"/>
                </a:solidFill>
                <a:effectLst/>
                <a:latin typeface="+mn-lt"/>
                <a:ea typeface="+mn-ea"/>
                <a:cs typeface="+mn-cs"/>
              </a:rPr>
              <a:t> Groups is an opportunity for teams of 4-6 people from a benefice, circuit, or part of a circuit to get together for two days every six months, to learn from others and reflect on their church group situation, their particular calling and vision, and together prepare a six month action plan. The themes are journey, leadership, discipleship and mission. There’s a brochure, and video and more information on the web site. </a:t>
            </a:r>
          </a:p>
        </p:txBody>
      </p:sp>
      <p:sp>
        <p:nvSpPr>
          <p:cNvPr id="4" name="Slide Number Placeholder 3"/>
          <p:cNvSpPr>
            <a:spLocks noGrp="1"/>
          </p:cNvSpPr>
          <p:nvPr>
            <p:ph type="sldNum" sz="quarter" idx="10"/>
          </p:nvPr>
        </p:nvSpPr>
        <p:spPr/>
        <p:txBody>
          <a:bodyPr/>
          <a:lstStyle/>
          <a:p>
            <a:fld id="{AFD96B47-569F-4B14-8BD9-563F1F628879}" type="slidenum">
              <a:rPr lang="en-GB" smtClean="0"/>
              <a:t>11</a:t>
            </a:fld>
            <a:endParaRPr lang="en-GB"/>
          </a:p>
        </p:txBody>
      </p:sp>
    </p:spTree>
    <p:extLst>
      <p:ext uri="{BB962C8B-B14F-4D97-AF65-F5344CB8AC3E}">
        <p14:creationId xmlns:p14="http://schemas.microsoft.com/office/powerpoint/2010/main" val="212092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Leadership is a key issue for rural leaders. This subsidised 18 month personal development programme for lay and ordained rural church leaders</a:t>
            </a:r>
            <a:r>
              <a:rPr lang="en-GB" baseline="0" dirty="0"/>
              <a:t> includes two short residentials, several further training days, a 360 degree appraisal, work shadowing and other elements, with a mentor throughout. </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12</a:t>
            </a:fld>
            <a:endParaRPr lang="en-GB"/>
          </a:p>
        </p:txBody>
      </p:sp>
    </p:spTree>
    <p:extLst>
      <p:ext uri="{BB962C8B-B14F-4D97-AF65-F5344CB8AC3E}">
        <p14:creationId xmlns:p14="http://schemas.microsoft.com/office/powerpoint/2010/main" val="242112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Germinate Enterprise is</a:t>
            </a:r>
            <a:r>
              <a:rPr lang="en-GB" baseline="0" dirty="0"/>
              <a:t> a way that a church and reach out and bless a community by helping though who perhaps have wondered about starting their own business but are not sure how. Perhaps there is someone in your church able to invest six evenings a year to run the programme? There’s a work book, facilitator guide, step by step session guide, and material for an optional monthly follow gathering called Beer Mat Mentoring, all free to download.</a:t>
            </a:r>
          </a:p>
          <a:p>
            <a:endParaRPr lang="en-GB" baseline="0" dirty="0"/>
          </a:p>
          <a:p>
            <a:r>
              <a:rPr lang="en-GB" baseline="0" dirty="0"/>
              <a:t>Suggest that your listeners take a look at the short video on our website. Or better still, play the next slide!</a:t>
            </a:r>
          </a:p>
          <a:p>
            <a:endParaRPr lang="en-GB" baseline="0" dirty="0"/>
          </a:p>
        </p:txBody>
      </p:sp>
      <p:sp>
        <p:nvSpPr>
          <p:cNvPr id="4" name="Slide Number Placeholder 3"/>
          <p:cNvSpPr>
            <a:spLocks noGrp="1"/>
          </p:cNvSpPr>
          <p:nvPr>
            <p:ph type="sldNum" sz="quarter" idx="10"/>
          </p:nvPr>
        </p:nvSpPr>
        <p:spPr/>
        <p:txBody>
          <a:bodyPr/>
          <a:lstStyle/>
          <a:p>
            <a:fld id="{AFD96B47-569F-4B14-8BD9-563F1F628879}" type="slidenum">
              <a:rPr lang="en-GB" smtClean="0"/>
              <a:t>13</a:t>
            </a:fld>
            <a:endParaRPr lang="en-GB"/>
          </a:p>
        </p:txBody>
      </p:sp>
    </p:spTree>
    <p:extLst>
      <p:ext uri="{BB962C8B-B14F-4D97-AF65-F5344CB8AC3E}">
        <p14:creationId xmlns:p14="http://schemas.microsoft.com/office/powerpoint/2010/main" val="1129515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Celebrate rural mission every July with a wide range of resources.</a:t>
            </a:r>
            <a:r>
              <a:rPr lang="en-GB" baseline="0" dirty="0"/>
              <a:t> Next Rural Mission Sunday is 15 July 2018.</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14</a:t>
            </a:fld>
            <a:endParaRPr lang="en-GB"/>
          </a:p>
        </p:txBody>
      </p:sp>
    </p:spTree>
    <p:extLst>
      <p:ext uri="{BB962C8B-B14F-4D97-AF65-F5344CB8AC3E}">
        <p14:creationId xmlns:p14="http://schemas.microsoft.com/office/powerpoint/2010/main" val="396985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up to March</a:t>
            </a:r>
            <a:r>
              <a:rPr lang="en-GB" baseline="0" dirty="0"/>
              <a:t> 2018 only</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15</a:t>
            </a:fld>
            <a:endParaRPr lang="en-GB"/>
          </a:p>
        </p:txBody>
      </p:sp>
    </p:spTree>
    <p:extLst>
      <p:ext uri="{BB962C8B-B14F-4D97-AF65-F5344CB8AC3E}">
        <p14:creationId xmlns:p14="http://schemas.microsoft.com/office/powerpoint/2010/main" val="4251583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Do subscribe to Country Way.</a:t>
            </a:r>
            <a:r>
              <a:rPr lang="en-GB" baseline="0" dirty="0"/>
              <a:t>, our three times a year full colour printed magazine with a wealth of rural church resources and case studies. The online version is free. See the web site for details. </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16</a:t>
            </a:fld>
            <a:endParaRPr lang="en-GB"/>
          </a:p>
        </p:txBody>
      </p:sp>
    </p:spTree>
    <p:extLst>
      <p:ext uri="{BB962C8B-B14F-4D97-AF65-F5344CB8AC3E}">
        <p14:creationId xmlns:p14="http://schemas.microsoft.com/office/powerpoint/2010/main" val="308931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also subscribe to our free monthly</a:t>
            </a:r>
            <a:r>
              <a:rPr lang="en-GB" baseline="0" dirty="0"/>
              <a:t> </a:t>
            </a:r>
            <a:r>
              <a:rPr lang="en-GB" baseline="0" dirty="0" err="1"/>
              <a:t>eNews</a:t>
            </a:r>
            <a:r>
              <a:rPr lang="en-GB" baseline="0" dirty="0"/>
              <a:t> </a:t>
            </a:r>
            <a:r>
              <a:rPr lang="en-GB" sz="1200" dirty="0"/>
              <a:t>with information and links to the latest resources, events, and funding.</a:t>
            </a:r>
            <a:r>
              <a:rPr lang="en-GB" sz="1200" baseline="0" dirty="0"/>
              <a:t> There’s a link on the website to sign up and there’s an instant unsubscribe if you change your mind!</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17</a:t>
            </a:fld>
            <a:endParaRPr lang="en-GB"/>
          </a:p>
        </p:txBody>
      </p:sp>
    </p:spTree>
    <p:extLst>
      <p:ext uri="{BB962C8B-B14F-4D97-AF65-F5344CB8AC3E}">
        <p14:creationId xmlns:p14="http://schemas.microsoft.com/office/powerpoint/2010/main" val="237393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OPTIONAL exercise for say a workshop</a:t>
            </a:r>
            <a:r>
              <a:rPr lang="en-GB" baseline="0" dirty="0"/>
              <a:t> setting.</a:t>
            </a:r>
          </a:p>
          <a:p>
            <a:r>
              <a:rPr lang="en-GB" baseline="0" dirty="0"/>
              <a:t>Have the audience think about one or more of these in 2s or 3s and then have a plenary session</a:t>
            </a:r>
          </a:p>
          <a:p>
            <a:endParaRPr lang="en-GB" baseline="0" dirty="0"/>
          </a:p>
          <a:p>
            <a:r>
              <a:rPr lang="en-GB" dirty="0"/>
              <a:t>Think about your community.</a:t>
            </a:r>
          </a:p>
          <a:p>
            <a:r>
              <a:rPr lang="en-GB" dirty="0"/>
              <a:t>Groups: tourists; migrants; commuters; youth; isolated / lonely; ‘just about managing’.</a:t>
            </a:r>
          </a:p>
          <a:p>
            <a:r>
              <a:rPr lang="en-GB" dirty="0"/>
              <a:t>Maybe a useful prompt is the five “love languages” - book by Gary Chapman - different ways to express or receive love:</a:t>
            </a:r>
          </a:p>
          <a:p>
            <a:pPr lvl="0"/>
            <a:r>
              <a:rPr lang="en-GB" dirty="0"/>
              <a:t>Gifts – what could we give this group?</a:t>
            </a:r>
          </a:p>
          <a:p>
            <a:pPr lvl="0"/>
            <a:r>
              <a:rPr lang="en-GB" dirty="0"/>
              <a:t>Quality time – how can we spend more time with this group to show we value them? </a:t>
            </a:r>
          </a:p>
          <a:p>
            <a:pPr lvl="0"/>
            <a:r>
              <a:rPr lang="en-GB" dirty="0"/>
              <a:t>Affirmation – how can we tell this group how much we appreciate them?</a:t>
            </a:r>
          </a:p>
          <a:p>
            <a:pPr lvl="0"/>
            <a:r>
              <a:rPr lang="en-GB" dirty="0"/>
              <a:t>Acts of service – what can we do to serve them?</a:t>
            </a:r>
          </a:p>
          <a:p>
            <a:pPr lvl="0"/>
            <a:r>
              <a:rPr lang="en-GB" dirty="0"/>
              <a:t>Touch - Jesus touched the untouchables of his day, the lepers, the woman who was bleeding, the prostitutes and tax collectors. Who are the untouchables in our area?</a:t>
            </a:r>
          </a:p>
        </p:txBody>
      </p:sp>
      <p:sp>
        <p:nvSpPr>
          <p:cNvPr id="4" name="Slide Number Placeholder 3"/>
          <p:cNvSpPr>
            <a:spLocks noGrp="1"/>
          </p:cNvSpPr>
          <p:nvPr>
            <p:ph type="sldNum" sz="quarter" idx="10"/>
          </p:nvPr>
        </p:nvSpPr>
        <p:spPr/>
        <p:txBody>
          <a:bodyPr/>
          <a:lstStyle/>
          <a:p>
            <a:fld id="{AFD96B47-569F-4B14-8BD9-563F1F628879}" type="slidenum">
              <a:rPr lang="en-GB" smtClean="0"/>
              <a:t>18</a:t>
            </a:fld>
            <a:endParaRPr lang="en-GB"/>
          </a:p>
        </p:txBody>
      </p:sp>
    </p:spTree>
    <p:extLst>
      <p:ext uri="{BB962C8B-B14F-4D97-AF65-F5344CB8AC3E}">
        <p14:creationId xmlns:p14="http://schemas.microsoft.com/office/powerpoint/2010/main" val="371612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how t=do we see the future for rural churches?</a:t>
            </a:r>
          </a:p>
          <a:p>
            <a:endParaRPr lang="en-GB" dirty="0"/>
          </a:p>
          <a:p>
            <a:r>
              <a:rPr lang="en-GB" dirty="0"/>
              <a:t>We</a:t>
            </a:r>
            <a:r>
              <a:rPr lang="en-GB" baseline="0" dirty="0"/>
              <a:t> hope a</a:t>
            </a:r>
            <a:r>
              <a:rPr lang="en-GB" dirty="0"/>
              <a:t>nd pray that it is ecumenical…</a:t>
            </a:r>
          </a:p>
          <a:p>
            <a:r>
              <a:rPr lang="en-GB" dirty="0"/>
              <a:t>With a growing ministry of lay people with leaders coaching and release others</a:t>
            </a:r>
          </a:p>
          <a:p>
            <a:r>
              <a:rPr lang="en-GB" dirty="0"/>
              <a:t>A “mixed economy” that values both traditional and new</a:t>
            </a:r>
            <a:r>
              <a:rPr lang="en-GB" baseline="0" dirty="0"/>
              <a:t> ways of being church (e.g. Messy church, café church, etc.)</a:t>
            </a:r>
            <a:r>
              <a:rPr lang="en-GB" dirty="0"/>
              <a:t> </a:t>
            </a:r>
          </a:p>
          <a:p>
            <a:r>
              <a:rPr lang="en-GB" dirty="0"/>
              <a:t>A recognition that our involvement in the community is part of our mission: being a school governor, or on a village committee, or having tea with a neighbour, all these things are part of mission, part of being an “effective Christian presence”.</a:t>
            </a:r>
          </a:p>
        </p:txBody>
      </p:sp>
      <p:sp>
        <p:nvSpPr>
          <p:cNvPr id="4" name="Slide Number Placeholder 3"/>
          <p:cNvSpPr>
            <a:spLocks noGrp="1"/>
          </p:cNvSpPr>
          <p:nvPr>
            <p:ph type="sldNum" sz="quarter" idx="10"/>
          </p:nvPr>
        </p:nvSpPr>
        <p:spPr/>
        <p:txBody>
          <a:bodyPr/>
          <a:lstStyle/>
          <a:p>
            <a:fld id="{AFD96B47-569F-4B14-8BD9-563F1F628879}" type="slidenum">
              <a:rPr lang="en-GB" smtClean="0"/>
              <a:t>19</a:t>
            </a:fld>
            <a:endParaRPr lang="en-GB"/>
          </a:p>
        </p:txBody>
      </p:sp>
    </p:spTree>
    <p:extLst>
      <p:ext uri="{BB962C8B-B14F-4D97-AF65-F5344CB8AC3E}">
        <p14:creationId xmlns:p14="http://schemas.microsoft.com/office/powerpoint/2010/main" val="404050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different about rural?</a:t>
            </a:r>
          </a:p>
          <a:p>
            <a:r>
              <a:rPr lang="en-GB" baseline="0" dirty="0"/>
              <a:t>Here’s some </a:t>
            </a:r>
            <a:r>
              <a:rPr lang="en-GB" dirty="0"/>
              <a:t>brief background.</a:t>
            </a:r>
          </a:p>
          <a:p>
            <a:r>
              <a:rPr lang="en-GB" dirty="0"/>
              <a:t>Rural is defined by DEFRA</a:t>
            </a:r>
            <a:r>
              <a:rPr lang="en-GB" baseline="0" dirty="0"/>
              <a:t> as communities of under 10,000 people, so includes small market towns</a:t>
            </a:r>
          </a:p>
          <a:p>
            <a:r>
              <a:rPr lang="en-GB" baseline="0" dirty="0"/>
              <a:t>It is sub divided into spare and less sparse rural </a:t>
            </a:r>
          </a:p>
          <a:p>
            <a:r>
              <a:rPr lang="en-GB" baseline="0" dirty="0"/>
              <a:t>(see https://www.gov.uk/government/uploads/system/uploads/attachment_data/file/597751/Defining_rural_areas__Mar_2017_.pdf for detailed information)</a:t>
            </a:r>
          </a:p>
          <a:p>
            <a:r>
              <a:rPr lang="en-GB" baseline="0" dirty="0"/>
              <a:t>Broadly there is a higher proportion of over 45 year olds in rural and lower proportion of 15-29 year olds, compared with the UK as a whole.</a:t>
            </a:r>
          </a:p>
          <a:p>
            <a:r>
              <a:rPr lang="en-GB" baseline="0" dirty="0"/>
              <a:t>The population of ‘less sparse rural areas’ is growing.</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a:t>
            </a:fld>
            <a:endParaRPr lang="en-GB"/>
          </a:p>
        </p:txBody>
      </p:sp>
    </p:spTree>
    <p:extLst>
      <p:ext uri="{BB962C8B-B14F-4D97-AF65-F5344CB8AC3E}">
        <p14:creationId xmlns:p14="http://schemas.microsoft.com/office/powerpoint/2010/main" val="398446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Flourishing communities requires risk go together.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Be willing to take</a:t>
            </a:r>
            <a:r>
              <a:rPr lang="en-GB" baseline="0" dirty="0"/>
              <a:t> a risk!</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Mitigate with pilot projects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Involve entrepreneurs in your planning</a:t>
            </a:r>
            <a:endParaRPr lang="en-GB" dirty="0"/>
          </a:p>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20</a:t>
            </a:fld>
            <a:endParaRPr lang="en-GB"/>
          </a:p>
        </p:txBody>
      </p:sp>
    </p:spTree>
    <p:extLst>
      <p:ext uri="{BB962C8B-B14F-4D97-AF65-F5344CB8AC3E}">
        <p14:creationId xmlns:p14="http://schemas.microsoft.com/office/powerpoint/2010/main" val="275511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21</a:t>
            </a:fld>
            <a:endParaRPr lang="en-GB"/>
          </a:p>
        </p:txBody>
      </p:sp>
    </p:spTree>
    <p:extLst>
      <p:ext uri="{BB962C8B-B14F-4D97-AF65-F5344CB8AC3E}">
        <p14:creationId xmlns:p14="http://schemas.microsoft.com/office/powerpoint/2010/main" val="2986601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22</a:t>
            </a:fld>
            <a:endParaRPr lang="en-GB"/>
          </a:p>
        </p:txBody>
      </p:sp>
    </p:spTree>
    <p:extLst>
      <p:ext uri="{BB962C8B-B14F-4D97-AF65-F5344CB8AC3E}">
        <p14:creationId xmlns:p14="http://schemas.microsoft.com/office/powerpoint/2010/main" val="3409252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My experience is that God honours those who take faithful risks. One of the riskiest thing I have done was to set up a business in Bethlehem. </a:t>
            </a:r>
          </a:p>
          <a:p>
            <a:r>
              <a:rPr lang="en-GB" dirty="0"/>
              <a:t>A business partner and I believed God was calling us to create robust jobs, build hope, and transcend the separation wall. Our company Transcend started in 2012 but by early 2013 it should, humanly speaking, have gone bust. We were losing $10-15k / month. </a:t>
            </a:r>
          </a:p>
        </p:txBody>
      </p:sp>
      <p:sp>
        <p:nvSpPr>
          <p:cNvPr id="4" name="Slide Number Placeholder 3"/>
          <p:cNvSpPr>
            <a:spLocks noGrp="1"/>
          </p:cNvSpPr>
          <p:nvPr>
            <p:ph type="sldNum" sz="quarter" idx="10"/>
          </p:nvPr>
        </p:nvSpPr>
        <p:spPr/>
        <p:txBody>
          <a:bodyPr/>
          <a:lstStyle/>
          <a:p>
            <a:fld id="{AFD96B47-569F-4B14-8BD9-563F1F628879}" type="slidenum">
              <a:rPr lang="en-GB" smtClean="0"/>
              <a:t>23</a:t>
            </a:fld>
            <a:endParaRPr lang="en-GB"/>
          </a:p>
        </p:txBody>
      </p:sp>
    </p:spTree>
    <p:extLst>
      <p:ext uri="{BB962C8B-B14F-4D97-AF65-F5344CB8AC3E}">
        <p14:creationId xmlns:p14="http://schemas.microsoft.com/office/powerpoint/2010/main" val="1971058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God intervened and now we have a growing business with nearly 100 staff, serving customers in Israel, Palestine and beyond, generating exports, building capacity, and creating a new sector in the economy. We also model integrity and gender equality.</a:t>
            </a:r>
          </a:p>
        </p:txBody>
      </p:sp>
      <p:sp>
        <p:nvSpPr>
          <p:cNvPr id="4" name="Slide Number Placeholder 3"/>
          <p:cNvSpPr>
            <a:spLocks noGrp="1"/>
          </p:cNvSpPr>
          <p:nvPr>
            <p:ph type="sldNum" sz="quarter" idx="10"/>
          </p:nvPr>
        </p:nvSpPr>
        <p:spPr/>
        <p:txBody>
          <a:bodyPr/>
          <a:lstStyle/>
          <a:p>
            <a:fld id="{AFD96B47-569F-4B14-8BD9-563F1F628879}" type="slidenum">
              <a:rPr lang="en-GB" smtClean="0"/>
              <a:t>24</a:t>
            </a:fld>
            <a:endParaRPr lang="en-GB"/>
          </a:p>
        </p:txBody>
      </p:sp>
    </p:spTree>
    <p:extLst>
      <p:ext uri="{BB962C8B-B14F-4D97-AF65-F5344CB8AC3E}">
        <p14:creationId xmlns:p14="http://schemas.microsoft.com/office/powerpoint/2010/main" val="5083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Here’s a more obviously</a:t>
            </a:r>
            <a:r>
              <a:rPr lang="en-GB" baseline="0" dirty="0"/>
              <a:t> </a:t>
            </a:r>
            <a:r>
              <a:rPr lang="en-GB" baseline="0"/>
              <a:t>rural example…</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25</a:t>
            </a:fld>
            <a:endParaRPr lang="en-GB"/>
          </a:p>
        </p:txBody>
      </p:sp>
    </p:spTree>
    <p:extLst>
      <p:ext uri="{BB962C8B-B14F-4D97-AF65-F5344CB8AC3E}">
        <p14:creationId xmlns:p14="http://schemas.microsoft.com/office/powerpoint/2010/main" val="3352471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a:t>
            </a:r>
          </a:p>
          <a:p>
            <a:endParaRPr lang="en-GB" dirty="0"/>
          </a:p>
          <a:p>
            <a:r>
              <a:rPr lang="en-GB" dirty="0"/>
              <a:t>To close, some final</a:t>
            </a:r>
            <a:r>
              <a:rPr lang="en-GB" baseline="0" dirty="0"/>
              <a:t> thoughts….</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26</a:t>
            </a:fld>
            <a:endParaRPr lang="en-GB"/>
          </a:p>
        </p:txBody>
      </p:sp>
    </p:spTree>
    <p:extLst>
      <p:ext uri="{BB962C8B-B14F-4D97-AF65-F5344CB8AC3E}">
        <p14:creationId xmlns:p14="http://schemas.microsoft.com/office/powerpoint/2010/main" val="231090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27</a:t>
            </a:fld>
            <a:endParaRPr lang="en-GB"/>
          </a:p>
        </p:txBody>
      </p:sp>
    </p:spTree>
    <p:extLst>
      <p:ext uri="{BB962C8B-B14F-4D97-AF65-F5344CB8AC3E}">
        <p14:creationId xmlns:p14="http://schemas.microsoft.com/office/powerpoint/2010/main" val="3922095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28</a:t>
            </a:fld>
            <a:endParaRPr lang="en-GB"/>
          </a:p>
        </p:txBody>
      </p:sp>
    </p:spTree>
    <p:extLst>
      <p:ext uri="{BB962C8B-B14F-4D97-AF65-F5344CB8AC3E}">
        <p14:creationId xmlns:p14="http://schemas.microsoft.com/office/powerpoint/2010/main" val="2988532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b="0" dirty="0"/>
              <a:t>Offer a Q &amp; A session if appropriate and if time</a:t>
            </a:r>
          </a:p>
          <a:p>
            <a:endParaRPr lang="en-GB" b="0" baseline="0" dirty="0"/>
          </a:p>
          <a:p>
            <a:pPr marL="0" indent="0">
              <a:buFont typeface="Arial" panose="020B0604020202020204" pitchFamily="34" charset="0"/>
              <a:buNone/>
            </a:pPr>
            <a:r>
              <a:rPr lang="en-GB" b="0" baseline="0" dirty="0"/>
              <a:t>Workshop – leadership and making </a:t>
            </a:r>
            <a:r>
              <a:rPr lang="en-GB" b="0" baseline="0"/>
              <a:t>it happen</a:t>
            </a:r>
            <a:endParaRPr lang="en-GB" dirty="0"/>
          </a:p>
          <a:p>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29</a:t>
            </a:fld>
            <a:endParaRPr lang="en-GB"/>
          </a:p>
        </p:txBody>
      </p:sp>
    </p:spTree>
    <p:extLst>
      <p:ext uri="{BB962C8B-B14F-4D97-AF65-F5344CB8AC3E}">
        <p14:creationId xmlns:p14="http://schemas.microsoft.com/office/powerpoint/2010/main" val="224824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Rural communities</a:t>
            </a:r>
            <a:r>
              <a:rPr lang="en-GB" baseline="0" dirty="0"/>
              <a:t> vary across the country (commuter belt, relatively remote agricultural areas, tourist areas) and are made up of many different groups of people</a:t>
            </a:r>
          </a:p>
          <a:p>
            <a:r>
              <a:rPr lang="en-GB" baseline="0" dirty="0"/>
              <a:t>Absent friends means those who see a particular rural community as home but have moved to a town or city, perhaps for work or affordable housing.</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3</a:t>
            </a:fld>
            <a:endParaRPr lang="en-GB"/>
          </a:p>
        </p:txBody>
      </p:sp>
    </p:spTree>
    <p:extLst>
      <p:ext uri="{BB962C8B-B14F-4D97-AF65-F5344CB8AC3E}">
        <p14:creationId xmlns:p14="http://schemas.microsoft.com/office/powerpoint/2010/main" val="336056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there are many good things about rural living in most but not all places</a:t>
            </a:r>
          </a:p>
        </p:txBody>
      </p:sp>
      <p:sp>
        <p:nvSpPr>
          <p:cNvPr id="4" name="Slide Number Placeholder 3"/>
          <p:cNvSpPr>
            <a:spLocks noGrp="1"/>
          </p:cNvSpPr>
          <p:nvPr>
            <p:ph type="sldNum" sz="quarter" idx="10"/>
          </p:nvPr>
        </p:nvSpPr>
        <p:spPr/>
        <p:txBody>
          <a:bodyPr/>
          <a:lstStyle/>
          <a:p>
            <a:fld id="{AFD96B47-569F-4B14-8BD9-563F1F628879}" type="slidenum">
              <a:rPr lang="en-GB" smtClean="0"/>
              <a:t>4</a:t>
            </a:fld>
            <a:endParaRPr lang="en-GB"/>
          </a:p>
        </p:txBody>
      </p:sp>
    </p:spTree>
    <p:extLst>
      <p:ext uri="{BB962C8B-B14F-4D97-AF65-F5344CB8AC3E}">
        <p14:creationId xmlns:p14="http://schemas.microsoft.com/office/powerpoint/2010/main" val="295211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even</a:t>
            </a:r>
            <a:r>
              <a:rPr lang="en-GB" baseline="0" dirty="0"/>
              <a:t> in relatively wealthy areas there is poverty of different sorts, sometimes hidden</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5</a:t>
            </a:fld>
            <a:endParaRPr lang="en-GB"/>
          </a:p>
        </p:txBody>
      </p:sp>
    </p:spTree>
    <p:extLst>
      <p:ext uri="{BB962C8B-B14F-4D97-AF65-F5344CB8AC3E}">
        <p14:creationId xmlns:p14="http://schemas.microsoft.com/office/powerpoint/2010/main" val="5124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church situation can be challenging</a:t>
            </a:r>
          </a:p>
        </p:txBody>
      </p:sp>
      <p:sp>
        <p:nvSpPr>
          <p:cNvPr id="4" name="Slide Number Placeholder 3"/>
          <p:cNvSpPr>
            <a:spLocks noGrp="1"/>
          </p:cNvSpPr>
          <p:nvPr>
            <p:ph type="sldNum" sz="quarter" idx="10"/>
          </p:nvPr>
        </p:nvSpPr>
        <p:spPr/>
        <p:txBody>
          <a:bodyPr/>
          <a:lstStyle/>
          <a:p>
            <a:fld id="{AFD96B47-569F-4B14-8BD9-563F1F628879}" type="slidenum">
              <a:rPr lang="en-GB" smtClean="0"/>
              <a:t>6</a:t>
            </a:fld>
            <a:endParaRPr lang="en-GB"/>
          </a:p>
        </p:txBody>
      </p:sp>
    </p:spTree>
    <p:extLst>
      <p:ext uri="{BB962C8B-B14F-4D97-AF65-F5344CB8AC3E}">
        <p14:creationId xmlns:p14="http://schemas.microsoft.com/office/powerpoint/2010/main" val="2972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visible difference</a:t>
            </a:r>
            <a:r>
              <a:rPr lang="en-GB" baseline="0" dirty="0"/>
              <a:t> between rural and suburban churches is usually </a:t>
            </a:r>
            <a:r>
              <a:rPr lang="en-GB" dirty="0"/>
              <a:t>size – BUT</a:t>
            </a:r>
            <a:r>
              <a:rPr lang="en-GB" baseline="0" dirty="0"/>
              <a:t> a satsuma is not a failed orange. A small rural church may be attracting a much higher proportion of the local population, and perhaps having a greater spiritual impact, than a large suburban church.</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7</a:t>
            </a:fld>
            <a:endParaRPr lang="en-GB"/>
          </a:p>
        </p:txBody>
      </p:sp>
    </p:spTree>
    <p:extLst>
      <p:ext uri="{BB962C8B-B14F-4D97-AF65-F5344CB8AC3E}">
        <p14:creationId xmlns:p14="http://schemas.microsoft.com/office/powerpoint/2010/main" val="291370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opportunities</a:t>
            </a:r>
            <a:r>
              <a:rPr lang="en-GB" baseline="0" dirty="0"/>
              <a:t> in rural ministry.</a:t>
            </a:r>
          </a:p>
          <a:p>
            <a:r>
              <a:rPr lang="en-GB" baseline="0" dirty="0"/>
              <a:t>Note buildings can be both a challenge (layout, upkeep cost) and an opportunity (developing community uses).</a:t>
            </a:r>
            <a:endParaRPr lang="en-GB" dirty="0"/>
          </a:p>
        </p:txBody>
      </p:sp>
      <p:sp>
        <p:nvSpPr>
          <p:cNvPr id="4" name="Slide Number Placeholder 3"/>
          <p:cNvSpPr>
            <a:spLocks noGrp="1"/>
          </p:cNvSpPr>
          <p:nvPr>
            <p:ph type="sldNum" sz="quarter" idx="10"/>
          </p:nvPr>
        </p:nvSpPr>
        <p:spPr/>
        <p:txBody>
          <a:bodyPr/>
          <a:lstStyle/>
          <a:p>
            <a:fld id="{AFD96B47-569F-4B14-8BD9-563F1F628879}" type="slidenum">
              <a:rPr lang="en-GB" smtClean="0"/>
              <a:t>8</a:t>
            </a:fld>
            <a:endParaRPr lang="en-GB"/>
          </a:p>
        </p:txBody>
      </p:sp>
    </p:spTree>
    <p:extLst>
      <p:ext uri="{BB962C8B-B14F-4D97-AF65-F5344CB8AC3E}">
        <p14:creationId xmlns:p14="http://schemas.microsoft.com/office/powerpoint/2010/main" val="174755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8063" y="746125"/>
            <a:ext cx="4973637" cy="3729038"/>
          </a:xfrm>
        </p:spPr>
      </p:sp>
      <p:sp>
        <p:nvSpPr>
          <p:cNvPr id="3" name="Notes Placeholder 2"/>
          <p:cNvSpPr>
            <a:spLocks noGrp="1"/>
          </p:cNvSpPr>
          <p:nvPr>
            <p:ph type="body" idx="1"/>
          </p:nvPr>
        </p:nvSpPr>
        <p:spPr/>
        <p:txBody>
          <a:bodyPr/>
          <a:lstStyle/>
          <a:p>
            <a:r>
              <a:rPr lang="en-GB" dirty="0"/>
              <a:t>So what resources</a:t>
            </a:r>
            <a:r>
              <a:rPr lang="en-GB" baseline="0" dirty="0"/>
              <a:t> are available to rural churches?</a:t>
            </a:r>
          </a:p>
          <a:p>
            <a:r>
              <a:rPr lang="en-GB" baseline="0" dirty="0"/>
              <a:t>These are s</a:t>
            </a:r>
            <a:r>
              <a:rPr lang="en-GB" dirty="0"/>
              <a:t>ome of our main initiatives.</a:t>
            </a:r>
          </a:p>
          <a:p>
            <a:endParaRPr lang="en-GB" dirty="0"/>
          </a:p>
          <a:p>
            <a:r>
              <a:rPr lang="en-GB" dirty="0"/>
              <a:t>First, our</a:t>
            </a:r>
            <a:r>
              <a:rPr lang="en-GB" baseline="0" dirty="0"/>
              <a:t> website www.germinate.net. </a:t>
            </a:r>
            <a:r>
              <a:rPr lang="en-GB" dirty="0"/>
              <a:t>Many of our resources are available as free downloads. </a:t>
            </a:r>
            <a:r>
              <a:rPr lang="en-GB" sz="1200" b="0" i="0" u="none" strike="noStrike" kern="1200" baseline="0" dirty="0">
                <a:solidFill>
                  <a:schemeClr val="tx1"/>
                </a:solidFill>
                <a:latin typeface="+mn-lt"/>
                <a:ea typeface="+mn-ea"/>
                <a:cs typeface="+mn-cs"/>
              </a:rPr>
              <a:t>The main sections are:</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Church Life - Supporting congregations:</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Worship - </a:t>
            </a:r>
            <a:r>
              <a:rPr lang="en-GB" sz="1200" b="0" i="0" u="none" strike="noStrike" kern="1200" baseline="0" dirty="0">
                <a:solidFill>
                  <a:schemeClr val="tx1"/>
                </a:solidFill>
                <a:latin typeface="+mn-lt"/>
                <a:ea typeface="+mn-ea"/>
                <a:cs typeface="+mn-cs"/>
              </a:rPr>
              <a:t>a wide variety of materials for rural worship</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Discipleship - </a:t>
            </a:r>
            <a:r>
              <a:rPr lang="en-GB" sz="1200" b="0" i="0" u="none" strike="noStrike" kern="1200" baseline="0" dirty="0">
                <a:solidFill>
                  <a:schemeClr val="tx1"/>
                </a:solidFill>
                <a:latin typeface="+mn-lt"/>
                <a:ea typeface="+mn-ea"/>
                <a:cs typeface="+mn-cs"/>
              </a:rPr>
              <a:t>resources you can use in your church community</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Buildings - </a:t>
            </a:r>
            <a:r>
              <a:rPr lang="en-GB" sz="1200" b="0" i="0" u="none" strike="noStrike" kern="1200" baseline="0" dirty="0">
                <a:solidFill>
                  <a:schemeClr val="tx1"/>
                </a:solidFill>
                <a:latin typeface="+mn-lt"/>
                <a:ea typeface="+mn-ea"/>
                <a:cs typeface="+mn-cs"/>
              </a:rPr>
              <a:t>resources to help you maintain and get the most out of your buildings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Mission - Helping communities flourish:</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Equipping for Rural Mission </a:t>
            </a:r>
            <a:r>
              <a:rPr lang="en-GB" sz="1200" b="0" i="0" u="none" strike="noStrike" kern="1200" baseline="0" dirty="0">
                <a:solidFill>
                  <a:schemeClr val="tx1"/>
                </a:solidFill>
                <a:latin typeface="+mn-lt"/>
                <a:ea typeface="+mn-ea"/>
                <a:cs typeface="+mn-cs"/>
              </a:rPr>
              <a:t>– a toolkit to help you understand your local congregation and community better (more information in a moment)</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Journey to Faith </a:t>
            </a:r>
            <a:r>
              <a:rPr lang="en-GB" sz="1200" b="0" i="0" u="none" strike="noStrike" kern="1200" baseline="0" dirty="0">
                <a:solidFill>
                  <a:schemeClr val="tx1"/>
                </a:solidFill>
                <a:latin typeface="+mn-lt"/>
                <a:ea typeface="+mn-ea"/>
                <a:cs typeface="+mn-cs"/>
              </a:rPr>
              <a:t>– a rural evangelism training resource for local churches</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Rural Mission Sunday </a:t>
            </a:r>
            <a:r>
              <a:rPr lang="en-GB" sz="1200" b="0" i="0" u="none" strike="noStrike" kern="1200" baseline="0" dirty="0">
                <a:solidFill>
                  <a:schemeClr val="tx1"/>
                </a:solidFill>
                <a:latin typeface="+mn-lt"/>
                <a:ea typeface="+mn-ea"/>
                <a:cs typeface="+mn-cs"/>
              </a:rPr>
              <a:t>– an annual event celebrating the life of rural churches</a:t>
            </a:r>
          </a:p>
          <a:p>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Rural Isolation </a:t>
            </a:r>
            <a:r>
              <a:rPr lang="en-GB" sz="1200" b="0" i="0" u="none" strike="noStrike" kern="1200" baseline="0" dirty="0">
                <a:solidFill>
                  <a:schemeClr val="tx1"/>
                </a:solidFill>
                <a:latin typeface="+mn-lt"/>
                <a:ea typeface="+mn-ea"/>
                <a:cs typeface="+mn-cs"/>
              </a:rPr>
              <a:t>– a practical resource for Churches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Training - Developing leaders and church members:</a:t>
            </a:r>
          </a:p>
          <a:p>
            <a:r>
              <a:rPr lang="en-GB" sz="1200" b="0" i="0" u="none" strike="noStrike" kern="1200" baseline="0" dirty="0">
                <a:solidFill>
                  <a:schemeClr val="tx1"/>
                </a:solidFill>
                <a:latin typeface="+mn-lt"/>
                <a:ea typeface="+mn-ea"/>
                <a:cs typeface="+mn-cs"/>
              </a:rPr>
              <a:t>There is information on our training programme and downloadable presentations and recordings from our biennial </a:t>
            </a:r>
            <a:r>
              <a:rPr lang="en-GB" sz="1200" b="1" i="0" u="none" strike="noStrike" kern="1200" baseline="0" dirty="0">
                <a:solidFill>
                  <a:schemeClr val="tx1"/>
                </a:solidFill>
                <a:latin typeface="+mn-lt"/>
                <a:ea typeface="+mn-ea"/>
                <a:cs typeface="+mn-cs"/>
              </a:rPr>
              <a:t>Germinate </a:t>
            </a:r>
          </a:p>
          <a:p>
            <a:r>
              <a:rPr lang="en-GB" sz="1200" b="1" i="0" u="none" strike="noStrike" kern="1200" baseline="0" dirty="0">
                <a:solidFill>
                  <a:schemeClr val="tx1"/>
                </a:solidFill>
                <a:latin typeface="+mn-lt"/>
                <a:ea typeface="+mn-ea"/>
                <a:cs typeface="+mn-cs"/>
              </a:rPr>
              <a:t>day conference</a:t>
            </a:r>
            <a:r>
              <a:rPr lang="en-GB" sz="1200" b="0" i="0" u="none" strike="noStrike" kern="1200" baseline="0" dirty="0">
                <a:solidFill>
                  <a:schemeClr val="tx1"/>
                </a:solidFill>
                <a:latin typeface="+mn-lt"/>
                <a:ea typeface="+mn-ea"/>
                <a:cs typeface="+mn-cs"/>
              </a:rPr>
              <a:t>, the annual </a:t>
            </a:r>
            <a:r>
              <a:rPr lang="en-GB" sz="1200" b="1" i="0" u="none" strike="noStrike" kern="1200" baseline="0" dirty="0">
                <a:solidFill>
                  <a:schemeClr val="tx1"/>
                </a:solidFill>
                <a:latin typeface="+mn-lt"/>
                <a:ea typeface="+mn-ea"/>
                <a:cs typeface="+mn-cs"/>
              </a:rPr>
              <a:t>Germinate lecture</a:t>
            </a:r>
            <a:r>
              <a:rPr lang="en-GB" sz="1200" b="0" i="0" u="none" strike="noStrike" kern="1200" baseline="0" dirty="0">
                <a:solidFill>
                  <a:schemeClr val="tx1"/>
                </a:solidFill>
                <a:latin typeface="+mn-lt"/>
                <a:ea typeface="+mn-ea"/>
                <a:cs typeface="+mn-cs"/>
              </a:rPr>
              <a:t>, and other events.</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D96B47-569F-4B14-8BD9-563F1F628879}" type="slidenum">
              <a:rPr lang="en-GB" smtClean="0"/>
              <a:t>9</a:t>
            </a:fld>
            <a:endParaRPr lang="en-GB"/>
          </a:p>
        </p:txBody>
      </p:sp>
    </p:spTree>
    <p:extLst>
      <p:ext uri="{BB962C8B-B14F-4D97-AF65-F5344CB8AC3E}">
        <p14:creationId xmlns:p14="http://schemas.microsoft.com/office/powerpoint/2010/main" val="318011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3497E5-D016-475A-9E4E-E8CB8C43E24D}"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77897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3497E5-D016-475A-9E4E-E8CB8C43E24D}"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23975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3497E5-D016-475A-9E4E-E8CB8C43E24D}"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23687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3497E5-D016-475A-9E4E-E8CB8C43E24D}"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384730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497E5-D016-475A-9E4E-E8CB8C43E24D}" type="datetimeFigureOut">
              <a:rPr lang="en-GB" smtClean="0"/>
              <a:t>16/08/2018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248600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93497E5-D016-475A-9E4E-E8CB8C43E24D}" type="datetimeFigureOut">
              <a:rPr lang="en-GB" smtClean="0"/>
              <a:t>16/08/2018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373549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93497E5-D016-475A-9E4E-E8CB8C43E24D}" type="datetimeFigureOut">
              <a:rPr lang="en-GB" smtClean="0"/>
              <a:t>16/08/2018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117155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93497E5-D016-475A-9E4E-E8CB8C43E24D}" type="datetimeFigureOut">
              <a:rPr lang="en-GB" smtClean="0"/>
              <a:t>16/08/2018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10681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20272" y="6093296"/>
            <a:ext cx="1801368" cy="527304"/>
          </a:xfrm>
          <a:prstGeom prst="rect">
            <a:avLst/>
          </a:prstGeom>
        </p:spPr>
      </p:pic>
    </p:spTree>
    <p:extLst>
      <p:ext uri="{BB962C8B-B14F-4D97-AF65-F5344CB8AC3E}">
        <p14:creationId xmlns:p14="http://schemas.microsoft.com/office/powerpoint/2010/main" val="137324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497E5-D016-475A-9E4E-E8CB8C43E24D}" type="datetimeFigureOut">
              <a:rPr lang="en-GB" smtClean="0"/>
              <a:t>16/08/2018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388551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497E5-D016-475A-9E4E-E8CB8C43E24D}" type="datetimeFigureOut">
              <a:rPr lang="en-GB" smtClean="0"/>
              <a:t>16/08/2018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94CF38-6C83-4E17-98B1-076A6937F5BA}" type="slidenum">
              <a:rPr lang="en-GB" smtClean="0"/>
              <a:t>‹#›</a:t>
            </a:fld>
            <a:endParaRPr lang="en-GB"/>
          </a:p>
        </p:txBody>
      </p:sp>
    </p:spTree>
    <p:extLst>
      <p:ext uri="{BB962C8B-B14F-4D97-AF65-F5344CB8AC3E}">
        <p14:creationId xmlns:p14="http://schemas.microsoft.com/office/powerpoint/2010/main" val="58969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497E5-D016-475A-9E4E-E8CB8C43E24D}" type="datetimeFigureOut">
              <a:rPr lang="en-GB" smtClean="0"/>
              <a:t>16/08/2018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4CF38-6C83-4E17-98B1-076A6937F5BA}" type="slidenum">
              <a:rPr lang="en-GB" smtClean="0"/>
              <a:t>‹#›</a:t>
            </a:fld>
            <a:endParaRPr lang="en-GB"/>
          </a:p>
        </p:txBody>
      </p:sp>
    </p:spTree>
    <p:extLst>
      <p:ext uri="{BB962C8B-B14F-4D97-AF65-F5344CB8AC3E}">
        <p14:creationId xmlns:p14="http://schemas.microsoft.com/office/powerpoint/2010/main" val="18868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irca.onl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MS20Jax6cYCFaMI2wodp-0P1w&amp;url=http://www.amazon.co.uk/Minister-as-Entrepreneur-Michael-Volland/dp/0281071829&amp;ei=x72sVYS3OaOR7Aan27-4DQ&amp;bvm=bv.98197061,d.ZGU&amp;psig=AFQjCNHSK6n0uMCpj4F8cJIIymwWWFUaIA&amp;ust=1437470524278857"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http://ecx.images-amazon.com/images/I/41s1CU7xN1L._SY344_BO1,204,203,200_.jpg"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co.uk/url?sa=i&amp;rct=j&amp;q=&amp;esrc=s&amp;frm=1&amp;source=images&amp;cd=&amp;cad=rja&amp;uact=8&amp;ved=0CAcQjRxqFQoTCMiv75qM4MgCFQXSGgodlP0FFA&amp;url=http://www.orchards.cambs.sch.uk/diary-dates/event.php?s%3D2015-10-21-church-cafe&amp;psig=AFQjCNE6i9chrhFpggtUgJ3L51Ghz4PtHw&amp;ust=1445947379187706" TargetMode="External"/><Relationship Id="rId7" Type="http://schemas.openxmlformats.org/officeDocument/2006/relationships/hyperlink" Target="http://www.google.co.uk/url?sa=i&amp;rct=j&amp;q=&amp;esrc=s&amp;frm=1&amp;source=images&amp;cd=&amp;cad=rja&amp;uact=8&amp;ved=0CAcQjRxqFQoTCO-99eyM4MgCFYtsGgodYKUNNg&amp;url=http://www.skcc.info/youth&amp;psig=AFQjCNFiNbGzW0DhLjEq6CxONUDcfVvM9Q&amp;ust=1445947618520286"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co.uk/url?sa=i&amp;rct=j&amp;q=&amp;esrc=s&amp;frm=1&amp;source=images&amp;cd=&amp;cad=rja&amp;uact=8&amp;ved=0CAcQjRxqFQoTCOTmzLyM4MgCFQVdGgodkZcKfg&amp;url=http://www.messychurch.org.uk/resource/messy-church-logo&amp;psig=AFQjCNGXdLShEj68LVNh1MwvCk7ZMTNSxg&amp;ust=1445947495662315" TargetMode="External"/><Relationship Id="rId4" Type="http://schemas.openxmlformats.org/officeDocument/2006/relationships/image" Target="../media/image13.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593" y="2348880"/>
            <a:ext cx="7560840" cy="288231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6096" y="552802"/>
            <a:ext cx="2904438" cy="159052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93" y="617463"/>
            <a:ext cx="4018447" cy="1176296"/>
          </a:xfrm>
          <a:prstGeom prst="rect">
            <a:avLst/>
          </a:prstGeom>
        </p:spPr>
      </p:pic>
      <p:sp>
        <p:nvSpPr>
          <p:cNvPr id="2" name="TextBox 1"/>
          <p:cNvSpPr txBox="1"/>
          <p:nvPr/>
        </p:nvSpPr>
        <p:spPr>
          <a:xfrm>
            <a:off x="2339752" y="5601645"/>
            <a:ext cx="6794827" cy="430887"/>
          </a:xfrm>
          <a:prstGeom prst="rect">
            <a:avLst/>
          </a:prstGeom>
          <a:noFill/>
        </p:spPr>
        <p:txBody>
          <a:bodyPr wrap="square" rtlCol="0">
            <a:spAutoFit/>
          </a:bodyPr>
          <a:lstStyle/>
          <a:p>
            <a:r>
              <a:rPr lang="en-GB" sz="2200" dirty="0"/>
              <a:t>Jerry Marshall, CEO, Germinate: The Arthur Rank Centre</a:t>
            </a:r>
          </a:p>
        </p:txBody>
      </p:sp>
    </p:spTree>
    <p:extLst>
      <p:ext uri="{BB962C8B-B14F-4D97-AF65-F5344CB8AC3E}">
        <p14:creationId xmlns:p14="http://schemas.microsoft.com/office/powerpoint/2010/main" val="117662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402346"/>
            <a:ext cx="4344351" cy="5768773"/>
          </a:xfrm>
          <a:prstGeom prst="rect">
            <a:avLst/>
          </a:prstGeom>
        </p:spPr>
      </p:pic>
    </p:spTree>
    <p:extLst>
      <p:ext uri="{BB962C8B-B14F-4D97-AF65-F5344CB8AC3E}">
        <p14:creationId xmlns:p14="http://schemas.microsoft.com/office/powerpoint/2010/main" val="408631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6056" y="476672"/>
            <a:ext cx="3691297" cy="4463658"/>
          </a:xfrm>
          <a:prstGeom prst="rect">
            <a:avLst/>
          </a:prstGeom>
        </p:spPr>
        <p:txBody>
          <a:bodyPr wrap="square">
            <a:spAutoFit/>
          </a:bodyPr>
          <a:lstStyle/>
          <a:p>
            <a:r>
              <a:rPr lang="en-GB" sz="2249" b="1" dirty="0"/>
              <a:t>Germinate Groups: affordable rural learning communities </a:t>
            </a:r>
          </a:p>
          <a:p>
            <a:r>
              <a:rPr lang="en-GB" sz="2166" dirty="0"/>
              <a:t>Enables lay and ordained leaders to spend time together and learn from other groups, considering:</a:t>
            </a:r>
          </a:p>
          <a:p>
            <a:pPr marL="380951" indent="-380951">
              <a:buFont typeface="Arial" panose="020B0604020202020204" pitchFamily="34" charset="0"/>
              <a:buChar char="•"/>
            </a:pPr>
            <a:r>
              <a:rPr lang="en-GB" sz="2166" dirty="0"/>
              <a:t>what IS (what God is doing in our area)</a:t>
            </a:r>
          </a:p>
          <a:p>
            <a:pPr marL="380951" indent="-380951">
              <a:buFont typeface="Arial" panose="020B0604020202020204" pitchFamily="34" charset="0"/>
              <a:buChar char="•"/>
            </a:pPr>
            <a:r>
              <a:rPr lang="en-GB" sz="2166" dirty="0"/>
              <a:t>what COULD BE (the God-given vision for us)</a:t>
            </a:r>
          </a:p>
          <a:p>
            <a:pPr marL="380951" indent="-380951">
              <a:buFont typeface="Arial" panose="020B0604020202020204" pitchFamily="34" charset="0"/>
              <a:buChar char="•"/>
            </a:pPr>
            <a:r>
              <a:rPr lang="en-GB" sz="2166" dirty="0"/>
              <a:t>what WILL BE (our six-month action plan)</a:t>
            </a:r>
            <a:endParaRPr lang="en-GB" sz="2333"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90" r="1981"/>
          <a:stretch/>
        </p:blipFill>
        <p:spPr>
          <a:xfrm>
            <a:off x="611560" y="449248"/>
            <a:ext cx="4104456" cy="5849888"/>
          </a:xfrm>
          <a:prstGeom prst="rect">
            <a:avLst/>
          </a:prstGeom>
          <a:ln>
            <a:solidFill>
              <a:schemeClr val="tx1"/>
            </a:solidFill>
          </a:ln>
        </p:spPr>
      </p:pic>
    </p:spTree>
    <p:extLst>
      <p:ext uri="{BB962C8B-B14F-4D97-AF65-F5344CB8AC3E}">
        <p14:creationId xmlns:p14="http://schemas.microsoft.com/office/powerpoint/2010/main" val="433540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4088" y="764704"/>
            <a:ext cx="2999920" cy="3971344"/>
          </a:xfrm>
          <a:prstGeom prst="rect">
            <a:avLst/>
          </a:prstGeom>
          <a:noFill/>
        </p:spPr>
        <p:txBody>
          <a:bodyPr wrap="square" rtlCol="0">
            <a:spAutoFit/>
          </a:bodyPr>
          <a:lstStyle/>
          <a:p>
            <a:pPr>
              <a:lnSpc>
                <a:spcPct val="90000"/>
              </a:lnSpc>
              <a:spcAft>
                <a:spcPts val="1200"/>
              </a:spcAft>
            </a:pPr>
            <a:r>
              <a:rPr lang="en-GB" sz="2100" i="1" dirty="0"/>
              <a:t>“I feel truly transformed by my personal experience in the programme…”</a:t>
            </a:r>
          </a:p>
          <a:p>
            <a:pPr>
              <a:lnSpc>
                <a:spcPct val="90000"/>
              </a:lnSpc>
              <a:spcAft>
                <a:spcPts val="1200"/>
              </a:spcAft>
            </a:pPr>
            <a:r>
              <a:rPr lang="en-GB" sz="2100" i="1" dirty="0"/>
              <a:t>“A ‘grown-up’ leadership programme…”</a:t>
            </a:r>
          </a:p>
          <a:p>
            <a:pPr>
              <a:lnSpc>
                <a:spcPct val="90000"/>
              </a:lnSpc>
              <a:spcAft>
                <a:spcPts val="1200"/>
              </a:spcAft>
            </a:pPr>
            <a:r>
              <a:rPr lang="en-GB" sz="2100" i="1" dirty="0"/>
              <a:t>“Really worthwhile”</a:t>
            </a:r>
          </a:p>
          <a:p>
            <a:pPr algn="r">
              <a:lnSpc>
                <a:spcPct val="90000"/>
              </a:lnSpc>
              <a:spcAft>
                <a:spcPts val="1200"/>
              </a:spcAft>
            </a:pPr>
            <a:r>
              <a:rPr lang="en-GB" sz="1600" dirty="0"/>
              <a:t>(Participants comments)</a:t>
            </a:r>
          </a:p>
          <a:p>
            <a:pPr>
              <a:lnSpc>
                <a:spcPct val="90000"/>
              </a:lnSpc>
              <a:spcAft>
                <a:spcPts val="500"/>
              </a:spcAft>
            </a:pPr>
            <a:endParaRPr lang="en-GB" sz="2400" i="1" dirty="0"/>
          </a:p>
          <a:p>
            <a:pPr>
              <a:lnSpc>
                <a:spcPct val="90000"/>
              </a:lnSpc>
              <a:spcAft>
                <a:spcPts val="500"/>
              </a:spcAft>
            </a:pPr>
            <a:r>
              <a:rPr lang="en-GB" sz="2200" b="1" dirty="0"/>
              <a:t>Programmes start every October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548680"/>
            <a:ext cx="4064664" cy="5749534"/>
          </a:xfrm>
          <a:prstGeom prst="rect">
            <a:avLst/>
          </a:prstGeom>
          <a:ln>
            <a:solidFill>
              <a:schemeClr val="tx1"/>
            </a:solidFill>
          </a:ln>
        </p:spPr>
      </p:pic>
    </p:spTree>
    <p:extLst>
      <p:ext uri="{BB962C8B-B14F-4D97-AF65-F5344CB8AC3E}">
        <p14:creationId xmlns:p14="http://schemas.microsoft.com/office/powerpoint/2010/main" val="452563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9716" y="475543"/>
            <a:ext cx="3492599" cy="2619450"/>
          </a:xfrm>
          <a:prstGeom prst="rect">
            <a:avLst/>
          </a:prstGeom>
          <a:ln>
            <a:solidFill>
              <a:schemeClr val="tx1"/>
            </a:solidFill>
          </a:ln>
        </p:spPr>
      </p:pic>
      <p:sp>
        <p:nvSpPr>
          <p:cNvPr id="5" name="Title 1"/>
          <p:cNvSpPr txBox="1">
            <a:spLocks/>
          </p:cNvSpPr>
          <p:nvPr/>
        </p:nvSpPr>
        <p:spPr>
          <a:xfrm>
            <a:off x="5220072" y="6064723"/>
            <a:ext cx="3631639" cy="53998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t>www.germinate.net/enterprise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48099"/>
            <a:ext cx="4287597" cy="5886617"/>
          </a:xfrm>
          <a:prstGeom prst="rect">
            <a:avLst/>
          </a:prstGeom>
        </p:spPr>
      </p:pic>
      <p:sp>
        <p:nvSpPr>
          <p:cNvPr id="3" name="Rectangle 2"/>
          <p:cNvSpPr/>
          <p:nvPr/>
        </p:nvSpPr>
        <p:spPr>
          <a:xfrm>
            <a:off x="4849350" y="3391408"/>
            <a:ext cx="3893333" cy="2431435"/>
          </a:xfrm>
          <a:prstGeom prst="rect">
            <a:avLst/>
          </a:prstGeom>
        </p:spPr>
        <p:txBody>
          <a:bodyPr wrap="square">
            <a:spAutoFit/>
          </a:bodyPr>
          <a:lstStyle/>
          <a:p>
            <a:r>
              <a:rPr lang="en-GB" sz="1900" i="1" dirty="0"/>
              <a:t>“We ran the course once a week in two hourly evening sessions, a little like running a church home group for example. Everyone found the course materials helpful and felt they gave a good foundation on which to develop their own business ideas.” </a:t>
            </a:r>
          </a:p>
          <a:p>
            <a:pPr algn="r"/>
            <a:r>
              <a:rPr lang="en-GB" sz="1600" dirty="0"/>
              <a:t>(Church member, Northants)</a:t>
            </a:r>
            <a:endParaRPr lang="en-GB" sz="1600" i="1" dirty="0"/>
          </a:p>
        </p:txBody>
      </p:sp>
    </p:spTree>
    <p:extLst>
      <p:ext uri="{BB962C8B-B14F-4D97-AF65-F5344CB8AC3E}">
        <p14:creationId xmlns:p14="http://schemas.microsoft.com/office/powerpoint/2010/main" val="251540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9842"/>
            <a:ext cx="9315462" cy="6203844"/>
          </a:xfrm>
          <a:prstGeom prst="rect">
            <a:avLst/>
          </a:prstGeom>
        </p:spPr>
      </p:pic>
    </p:spTree>
    <p:extLst>
      <p:ext uri="{BB962C8B-B14F-4D97-AF65-F5344CB8AC3E}">
        <p14:creationId xmlns:p14="http://schemas.microsoft.com/office/powerpoint/2010/main" val="312448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4608512" cy="4608512"/>
          </a:xfrm>
          <a:prstGeom prst="rect">
            <a:avLst/>
          </a:prstGeom>
        </p:spPr>
      </p:pic>
      <p:sp>
        <p:nvSpPr>
          <p:cNvPr id="4" name="TextBox 3"/>
          <p:cNvSpPr txBox="1"/>
          <p:nvPr/>
        </p:nvSpPr>
        <p:spPr>
          <a:xfrm>
            <a:off x="5004048" y="548680"/>
            <a:ext cx="3744416" cy="4893647"/>
          </a:xfrm>
          <a:prstGeom prst="rect">
            <a:avLst/>
          </a:prstGeom>
          <a:noFill/>
        </p:spPr>
        <p:txBody>
          <a:bodyPr wrap="square" rtlCol="0">
            <a:spAutoFit/>
          </a:bodyPr>
          <a:lstStyle/>
          <a:p>
            <a:r>
              <a:rPr lang="en-GB" sz="2600" dirty="0"/>
              <a:t>International Dimension: </a:t>
            </a:r>
            <a:r>
              <a:rPr lang="en-GB" sz="2600" b="1" dirty="0"/>
              <a:t>The International Rural Churches Association </a:t>
            </a:r>
            <a:r>
              <a:rPr lang="en-GB" sz="2600" dirty="0"/>
              <a:t>was founded 20 years ago to enable leaders of rural churches worldwide to share ideas and resources, champion rural needs, and offer each other support and prayer. There is a global conference every four years. </a:t>
            </a:r>
          </a:p>
        </p:txBody>
      </p:sp>
      <p:sp>
        <p:nvSpPr>
          <p:cNvPr id="5" name="TextBox 4"/>
          <p:cNvSpPr txBox="1"/>
          <p:nvPr/>
        </p:nvSpPr>
        <p:spPr>
          <a:xfrm>
            <a:off x="467544" y="6093296"/>
            <a:ext cx="5660276" cy="553998"/>
          </a:xfrm>
          <a:prstGeom prst="rect">
            <a:avLst/>
          </a:prstGeom>
          <a:noFill/>
        </p:spPr>
        <p:txBody>
          <a:bodyPr wrap="square" rtlCol="0">
            <a:spAutoFit/>
          </a:bodyPr>
          <a:lstStyle/>
          <a:p>
            <a:r>
              <a:rPr lang="en-GB" sz="3000" b="1" dirty="0"/>
              <a:t>See </a:t>
            </a:r>
            <a:r>
              <a:rPr lang="en-GB" sz="3000" b="1" dirty="0">
                <a:hlinkClick r:id="rId4"/>
              </a:rPr>
              <a:t>www.irca.online</a:t>
            </a:r>
            <a:r>
              <a:rPr lang="en-GB" sz="3000" b="1" dirty="0"/>
              <a:t> for details</a:t>
            </a:r>
          </a:p>
        </p:txBody>
      </p:sp>
    </p:spTree>
    <p:extLst>
      <p:ext uri="{BB962C8B-B14F-4D97-AF65-F5344CB8AC3E}">
        <p14:creationId xmlns:p14="http://schemas.microsoft.com/office/powerpoint/2010/main" val="2243017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24" r="1724"/>
          <a:stretch/>
        </p:blipFill>
        <p:spPr>
          <a:xfrm>
            <a:off x="899592" y="332656"/>
            <a:ext cx="4320480" cy="6143614"/>
          </a:xfrm>
          <a:prstGeom prst="rect">
            <a:avLst/>
          </a:prstGeom>
          <a:noFill/>
          <a:ln>
            <a:solidFill>
              <a:schemeClr val="tx1"/>
            </a:solidFill>
          </a:ln>
        </p:spPr>
      </p:pic>
      <p:sp>
        <p:nvSpPr>
          <p:cNvPr id="3" name="Rectangle 2"/>
          <p:cNvSpPr/>
          <p:nvPr/>
        </p:nvSpPr>
        <p:spPr>
          <a:xfrm>
            <a:off x="5436096" y="980728"/>
            <a:ext cx="3491880" cy="1785104"/>
          </a:xfrm>
          <a:prstGeom prst="rect">
            <a:avLst/>
          </a:prstGeom>
        </p:spPr>
        <p:txBody>
          <a:bodyPr wrap="square">
            <a:spAutoFit/>
          </a:bodyPr>
          <a:lstStyle/>
          <a:p>
            <a:pPr>
              <a:spcAft>
                <a:spcPts val="1200"/>
              </a:spcAft>
            </a:pPr>
            <a:r>
              <a:rPr lang="en-GB" sz="2000" i="1" dirty="0"/>
              <a:t>“I find Country Way magazine an easy-to-read, accessible and practical resource, easily digestible and inspiring!”</a:t>
            </a:r>
          </a:p>
          <a:p>
            <a:pPr algn="r">
              <a:spcAft>
                <a:spcPts val="1200"/>
              </a:spcAft>
            </a:pPr>
            <a:r>
              <a:rPr lang="en-GB" sz="1600" dirty="0"/>
              <a:t>Rev T Morris, Ashbourne</a:t>
            </a:r>
          </a:p>
        </p:txBody>
      </p:sp>
    </p:spTree>
    <p:extLst>
      <p:ext uri="{BB962C8B-B14F-4D97-AF65-F5344CB8AC3E}">
        <p14:creationId xmlns:p14="http://schemas.microsoft.com/office/powerpoint/2010/main" val="208836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1499" t="9240" r="32276" b="5081"/>
          <a:stretch/>
        </p:blipFill>
        <p:spPr>
          <a:xfrm>
            <a:off x="827584" y="188640"/>
            <a:ext cx="4578862" cy="6768752"/>
          </a:xfrm>
          <a:prstGeom prst="rect">
            <a:avLst/>
          </a:prstGeom>
          <a:ln w="9525">
            <a:solidFill>
              <a:schemeClr val="tx1"/>
            </a:solidFill>
          </a:ln>
        </p:spPr>
      </p:pic>
      <p:sp>
        <p:nvSpPr>
          <p:cNvPr id="3" name="TextBox 2"/>
          <p:cNvSpPr txBox="1"/>
          <p:nvPr/>
        </p:nvSpPr>
        <p:spPr>
          <a:xfrm>
            <a:off x="6012160" y="548680"/>
            <a:ext cx="2592288" cy="2123658"/>
          </a:xfrm>
          <a:prstGeom prst="rect">
            <a:avLst/>
          </a:prstGeom>
          <a:noFill/>
        </p:spPr>
        <p:txBody>
          <a:bodyPr wrap="square" rtlCol="0">
            <a:spAutoFit/>
          </a:bodyPr>
          <a:lstStyle/>
          <a:p>
            <a:r>
              <a:rPr lang="en-GB" sz="2200" dirty="0"/>
              <a:t>Free e-News with latest resources, events, and funding </a:t>
            </a:r>
          </a:p>
          <a:p>
            <a:endParaRPr lang="en-GB" sz="2200" dirty="0"/>
          </a:p>
          <a:p>
            <a:r>
              <a:rPr lang="en-GB" sz="2200" dirty="0"/>
              <a:t>Sign up at www.germinate.net</a:t>
            </a:r>
          </a:p>
        </p:txBody>
      </p:sp>
    </p:spTree>
    <p:extLst>
      <p:ext uri="{BB962C8B-B14F-4D97-AF65-F5344CB8AC3E}">
        <p14:creationId xmlns:p14="http://schemas.microsoft.com/office/powerpoint/2010/main" val="14321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47710"/>
            <a:ext cx="6229779" cy="5876865"/>
          </a:xfrm>
          <a:prstGeom prst="rect">
            <a:avLst/>
          </a:prstGeom>
        </p:spPr>
        <p:txBody>
          <a:bodyPr wrap="square">
            <a:spAutoFit/>
          </a:bodyPr>
          <a:lstStyle/>
          <a:p>
            <a:r>
              <a:rPr lang="en-GB" sz="2699" b="1" dirty="0"/>
              <a:t>Applying rural wisdom…</a:t>
            </a:r>
          </a:p>
          <a:p>
            <a:endParaRPr lang="en-GB" sz="2699" b="1" dirty="0"/>
          </a:p>
          <a:p>
            <a:r>
              <a:rPr lang="en-GB" sz="2699" b="1" dirty="0"/>
              <a:t>Where are the opportunities in your area?</a:t>
            </a:r>
          </a:p>
          <a:p>
            <a:endParaRPr lang="en-GB" sz="2699" dirty="0"/>
          </a:p>
          <a:p>
            <a:pPr marL="380951" indent="-380951">
              <a:spcAft>
                <a:spcPts val="1500"/>
              </a:spcAft>
              <a:buFont typeface="Arial" panose="020B0604020202020204" pitchFamily="34" charset="0"/>
              <a:buChar char="•"/>
            </a:pPr>
            <a:r>
              <a:rPr lang="en-GB" sz="2699" dirty="0"/>
              <a:t>Is there a group in your community, not currently represented in the church, where you could show God’s love? </a:t>
            </a:r>
          </a:p>
          <a:p>
            <a:pPr marL="380951" indent="-380951">
              <a:spcAft>
                <a:spcPts val="1500"/>
              </a:spcAft>
              <a:buFont typeface="Arial" panose="020B0604020202020204" pitchFamily="34" charset="0"/>
              <a:buChar char="•"/>
            </a:pPr>
            <a:r>
              <a:rPr lang="en-GB" sz="2699" dirty="0"/>
              <a:t>Is there a church or chapel building that could be used to a greater extent as a community asset?</a:t>
            </a:r>
          </a:p>
          <a:p>
            <a:pPr marL="380951" indent="-380951">
              <a:spcAft>
                <a:spcPts val="1500"/>
              </a:spcAft>
              <a:buFont typeface="Arial" panose="020B0604020202020204" pitchFamily="34" charset="0"/>
              <a:buChar char="•"/>
            </a:pPr>
            <a:r>
              <a:rPr lang="en-GB" sz="2699" dirty="0"/>
              <a:t>Are there skills or interests in a congregation that could be a resource for mission?</a:t>
            </a:r>
          </a:p>
        </p:txBody>
      </p:sp>
      <p:pic>
        <p:nvPicPr>
          <p:cNvPr id="3" name="Picture 2" descr="http://walltrue.com/wp-content/uploads/2013/04/Silver-Question_mar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71936" y="849069"/>
            <a:ext cx="1319965" cy="253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4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918" y="914227"/>
            <a:ext cx="5143853" cy="5078442"/>
          </a:xfrm>
          <a:prstGeom prst="rect">
            <a:avLst/>
          </a:prstGeom>
        </p:spPr>
        <p:txBody>
          <a:bodyPr wrap="square">
            <a:spAutoFit/>
          </a:bodyPr>
          <a:lstStyle/>
          <a:p>
            <a:pPr>
              <a:lnSpc>
                <a:spcPct val="110000"/>
              </a:lnSpc>
              <a:spcBef>
                <a:spcPts val="238"/>
              </a:spcBef>
              <a:spcAft>
                <a:spcPts val="238"/>
              </a:spcAft>
            </a:pPr>
            <a:r>
              <a:rPr lang="en-GB" sz="2540" b="1" dirty="0">
                <a:latin typeface="Calibri" panose="020F0502020204030204" pitchFamily="34" charset="0"/>
                <a:ea typeface="Calibri" panose="020F0502020204030204" pitchFamily="34" charset="0"/>
                <a:cs typeface="Calibri" panose="020F0502020204030204" pitchFamily="34" charset="0"/>
              </a:rPr>
              <a:t>What does the future look like?</a:t>
            </a:r>
          </a:p>
          <a:p>
            <a:pPr marL="362880" indent="-362880">
              <a:spcBef>
                <a:spcPts val="238"/>
              </a:spcBef>
              <a:spcAft>
                <a:spcPts val="238"/>
              </a:spcAft>
              <a:buFont typeface="Arial" panose="020B0604020202020204" pitchFamily="34" charset="0"/>
              <a:buChar char="•"/>
            </a:pPr>
            <a:r>
              <a:rPr lang="en-GB" sz="2540" dirty="0">
                <a:latin typeface="Calibri" panose="020F0502020204030204" pitchFamily="34" charset="0"/>
                <a:ea typeface="Calibri" panose="020F0502020204030204" pitchFamily="34" charset="0"/>
                <a:cs typeface="Calibri" panose="020F0502020204030204" pitchFamily="34" charset="0"/>
              </a:rPr>
              <a:t>Ecumenical</a:t>
            </a:r>
            <a:endParaRPr lang="en-GB" sz="254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238"/>
              </a:spcBef>
              <a:spcAft>
                <a:spcPts val="238"/>
              </a:spcAft>
              <a:buFont typeface="Arial" panose="020B0604020202020204" pitchFamily="34" charset="0"/>
              <a:buChar char="•"/>
            </a:pPr>
            <a:r>
              <a:rPr lang="en-GB" sz="2540" dirty="0">
                <a:latin typeface="Calibri" panose="020F0502020204030204" pitchFamily="34" charset="0"/>
                <a:ea typeface="Calibri" panose="020F0502020204030204" pitchFamily="34" charset="0"/>
                <a:cs typeface="Calibri" panose="020F0502020204030204" pitchFamily="34" charset="0"/>
              </a:rPr>
              <a:t>Growing ministry of lay people with leaders coaching and releasing others</a:t>
            </a:r>
            <a:endParaRPr lang="en-GB" sz="254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238"/>
              </a:spcBef>
              <a:spcAft>
                <a:spcPts val="238"/>
              </a:spcAft>
              <a:buFont typeface="Arial" panose="020B0604020202020204" pitchFamily="34" charset="0"/>
              <a:buChar char="•"/>
            </a:pPr>
            <a:r>
              <a:rPr lang="en-GB" sz="2540" dirty="0">
                <a:latin typeface="Calibri" panose="020F0502020204030204" pitchFamily="34" charset="0"/>
                <a:ea typeface="Calibri" panose="020F0502020204030204" pitchFamily="34" charset="0"/>
                <a:cs typeface="Calibri" panose="020F0502020204030204" pitchFamily="34" charset="0"/>
              </a:rPr>
              <a:t>A “mixed economy” that values both traditional and new. </a:t>
            </a:r>
            <a:endParaRPr lang="en-GB" sz="2540" dirty="0">
              <a:latin typeface="Calibri" panose="020F0502020204030204" pitchFamily="34" charset="0"/>
              <a:ea typeface="Calibri" panose="020F0502020204030204" pitchFamily="34" charset="0"/>
              <a:cs typeface="Times New Roman" panose="02020603050405020304" pitchFamily="18" charset="0"/>
            </a:endParaRPr>
          </a:p>
          <a:p>
            <a:pPr marL="362880" indent="-362880">
              <a:spcBef>
                <a:spcPts val="238"/>
              </a:spcBef>
              <a:spcAft>
                <a:spcPts val="238"/>
              </a:spcAft>
              <a:buFont typeface="Arial" panose="020B0604020202020204" pitchFamily="34" charset="0"/>
              <a:buChar char="•"/>
            </a:pPr>
            <a:r>
              <a:rPr lang="en-GB" sz="2540" dirty="0">
                <a:latin typeface="Calibri" panose="020F0502020204030204" pitchFamily="34" charset="0"/>
                <a:ea typeface="Calibri" panose="020F0502020204030204" pitchFamily="34" charset="0"/>
                <a:cs typeface="Calibri" panose="020F0502020204030204" pitchFamily="34" charset="0"/>
              </a:rPr>
              <a:t>Recognition that our involvement in the community is part of mission, part of being an “effective Christian presence”</a:t>
            </a:r>
          </a:p>
          <a:p>
            <a:pPr marL="362880" indent="-362880">
              <a:spcBef>
                <a:spcPts val="238"/>
              </a:spcBef>
              <a:spcAft>
                <a:spcPts val="238"/>
              </a:spcAft>
              <a:buFont typeface="Arial" panose="020B0604020202020204" pitchFamily="34" charset="0"/>
              <a:buChar char="•"/>
            </a:pPr>
            <a:r>
              <a:rPr lang="en-GB" sz="2540" dirty="0">
                <a:latin typeface="Calibri" panose="020F0502020204030204" pitchFamily="34" charset="0"/>
                <a:ea typeface="Calibri" panose="020F0502020204030204" pitchFamily="34" charset="0"/>
                <a:cs typeface="Calibri" panose="020F0502020204030204" pitchFamily="34" charset="0"/>
              </a:rPr>
              <a:t>A willingness to take risks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7853" y="896857"/>
            <a:ext cx="3086312" cy="2739305"/>
          </a:xfrm>
          <a:prstGeom prst="rect">
            <a:avLst/>
          </a:prstGeom>
        </p:spPr>
      </p:pic>
    </p:spTree>
    <p:extLst>
      <p:ext uri="{BB962C8B-B14F-4D97-AF65-F5344CB8AC3E}">
        <p14:creationId xmlns:p14="http://schemas.microsoft.com/office/powerpoint/2010/main" val="81445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225" y="1142843"/>
            <a:ext cx="5372470" cy="4569952"/>
          </a:xfrm>
          <a:prstGeom prst="rect">
            <a:avLst/>
          </a:prstGeom>
        </p:spPr>
        <p:txBody>
          <a:bodyPr>
            <a:normAutofit fontScale="92500" lnSpcReduction="20000"/>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buNone/>
            </a:pPr>
            <a:r>
              <a:rPr lang="en-GB" altLang="en-US" sz="3095" b="1" dirty="0"/>
              <a:t>Rural population in England</a:t>
            </a:r>
          </a:p>
          <a:p>
            <a:r>
              <a:rPr lang="en-GB" altLang="en-US" sz="3095" dirty="0"/>
              <a:t>9.2 m rural residents – 17% population</a:t>
            </a:r>
          </a:p>
          <a:p>
            <a:r>
              <a:rPr lang="en-GB" altLang="en-US" sz="3095" dirty="0"/>
              <a:t>50% of rural population aged over 45 </a:t>
            </a:r>
          </a:p>
          <a:p>
            <a:r>
              <a:rPr lang="en-GB" altLang="en-US" sz="3095" dirty="0"/>
              <a:t>20% aged over 65</a:t>
            </a:r>
          </a:p>
          <a:p>
            <a:r>
              <a:rPr lang="en-GB" altLang="en-US" sz="3095" dirty="0"/>
              <a:t>16% aged 15-29</a:t>
            </a:r>
          </a:p>
          <a:p>
            <a:r>
              <a:rPr lang="en-GB" altLang="en-US" sz="3095" dirty="0"/>
              <a:t>Grown by 6.7% in 10 years in ‘less sparse rural areas’ </a:t>
            </a:r>
          </a:p>
          <a:p>
            <a:r>
              <a:rPr lang="en-GB" altLang="en-US" sz="3095" dirty="0"/>
              <a:t>Net migration to rural approx. 50k p.a.</a:t>
            </a:r>
          </a:p>
          <a:p>
            <a:endParaRPr lang="en-GB" sz="2666" dirty="0"/>
          </a:p>
        </p:txBody>
      </p:sp>
      <p:pic>
        <p:nvPicPr>
          <p:cNvPr id="3" name="Picture 2" descr="PICT000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5886540" y="914227"/>
            <a:ext cx="2752961" cy="20628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5481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0707.safeisrisky"/>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260648"/>
            <a:ext cx="8743488" cy="645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90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28355"/>
            <a:ext cx="5688632" cy="3077766"/>
          </a:xfrm>
          <a:prstGeom prst="rect">
            <a:avLst/>
          </a:prstGeom>
        </p:spPr>
        <p:txBody>
          <a:bodyPr wrap="square">
            <a:spAutoFit/>
          </a:bodyPr>
          <a:lstStyle/>
          <a:p>
            <a:pPr>
              <a:spcAft>
                <a:spcPts val="1200"/>
              </a:spcAft>
            </a:pPr>
            <a:r>
              <a:rPr lang="en-GB" sz="2800" b="1" dirty="0"/>
              <a:t>Entrepreneurs and the church </a:t>
            </a:r>
          </a:p>
          <a:p>
            <a:pPr>
              <a:spcAft>
                <a:spcPts val="600"/>
              </a:spcAft>
            </a:pPr>
            <a:r>
              <a:rPr lang="en-GB" sz="2600" b="1" i="1" dirty="0"/>
              <a:t>Definition: </a:t>
            </a:r>
            <a:r>
              <a:rPr lang="en-GB" sz="2600" i="1" dirty="0"/>
              <a:t>“A visionary who, in partnership with God and others, challenges the status quo by energetically creating and innovating to shape something of Kingdom value” </a:t>
            </a:r>
            <a:r>
              <a:rPr lang="en-GB" sz="2600" dirty="0"/>
              <a:t>(Michael Volland)</a:t>
            </a:r>
          </a:p>
        </p:txBody>
      </p:sp>
      <p:pic>
        <p:nvPicPr>
          <p:cNvPr id="4" name="irc_mi" descr="http://ecx.images-amazon.com/images/I/41s1CU7xN1L._SY344_BO1,204,203,200_.jpg">
            <a:hlinkClick r:id="rId3"/>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6516216" y="332656"/>
            <a:ext cx="2114742" cy="330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3861048"/>
            <a:ext cx="8424936" cy="2246769"/>
          </a:xfrm>
          <a:prstGeom prst="rect">
            <a:avLst/>
          </a:prstGeom>
        </p:spPr>
        <p:txBody>
          <a:bodyPr wrap="square">
            <a:spAutoFit/>
          </a:bodyPr>
          <a:lstStyle/>
          <a:p>
            <a:pPr>
              <a:spcAft>
                <a:spcPts val="1200"/>
              </a:spcAft>
            </a:pPr>
            <a:r>
              <a:rPr lang="en-GB" sz="2600" i="1" dirty="0"/>
              <a:t>“The church’s faithful and effective response to Jesus’ Great Commission requires the contribution of entrepreneurs”</a:t>
            </a:r>
          </a:p>
          <a:p>
            <a:pPr lvl="0">
              <a:spcAft>
                <a:spcPts val="1200"/>
              </a:spcAft>
            </a:pPr>
            <a:r>
              <a:rPr lang="en-GB" sz="2600" i="1" dirty="0"/>
              <a:t>“Not all Christians are natural entrepreneurs… but when this potential is recognized, nurtured and give space to breathe, an innovative approach to mission is often the result”</a:t>
            </a:r>
          </a:p>
        </p:txBody>
      </p:sp>
    </p:spTree>
    <p:extLst>
      <p:ext uri="{BB962C8B-B14F-4D97-AF65-F5344CB8AC3E}">
        <p14:creationId xmlns:p14="http://schemas.microsoft.com/office/powerpoint/2010/main" val="40999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4608512" cy="2400657"/>
          </a:xfrm>
          <a:prstGeom prst="rect">
            <a:avLst/>
          </a:prstGeom>
        </p:spPr>
        <p:txBody>
          <a:bodyPr wrap="square">
            <a:spAutoFit/>
          </a:bodyPr>
          <a:lstStyle/>
          <a:p>
            <a:r>
              <a:rPr lang="en-GB" sz="3000" b="1" dirty="0"/>
              <a:t>What does an entrepreneurial approach to mission look like?</a:t>
            </a:r>
          </a:p>
          <a:p>
            <a:endParaRPr lang="en-GB" sz="3000" b="1" dirty="0"/>
          </a:p>
          <a:p>
            <a:r>
              <a:rPr lang="en-GB" sz="3000" b="1" dirty="0"/>
              <a:t>A story… </a:t>
            </a:r>
            <a:endParaRPr lang="en-GB" sz="3000" dirty="0"/>
          </a:p>
        </p:txBody>
      </p:sp>
      <p:pic>
        <p:nvPicPr>
          <p:cNvPr id="5" name="Picture 4" descr="http://walltrue.com/wp-content/uploads/2013/04/Silver-Question_mar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4105" y="1181242"/>
            <a:ext cx="3044907" cy="304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0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erry\Desktop\Israel 12\IMG_5310.JPG"/>
          <p:cNvPicPr/>
          <p:nvPr/>
        </p:nvPicPr>
        <p:blipFill rotWithShape="1">
          <a:blip r:embed="rId3" cstate="screen">
            <a:extLst>
              <a:ext uri="{28A0092B-C50C-407E-A947-70E740481C1C}">
                <a14:useLocalDpi xmlns:a14="http://schemas.microsoft.com/office/drawing/2010/main"/>
              </a:ext>
            </a:extLst>
          </a:blip>
          <a:srcRect l="2655"/>
          <a:stretch/>
        </p:blipFill>
        <p:spPr bwMode="auto">
          <a:xfrm>
            <a:off x="1287089" y="969066"/>
            <a:ext cx="6569824" cy="4619876"/>
          </a:xfrm>
          <a:prstGeom prst="rect">
            <a:avLst/>
          </a:prstGeom>
          <a:noFill/>
          <a:ln>
            <a:solidFill>
              <a:srgbClr val="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203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erryM\Dropbox\Transcend\Pics\Misc\Transcend staff at laun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576" y="620688"/>
            <a:ext cx="7651720" cy="3990134"/>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584992" y="4837925"/>
            <a:ext cx="7992888" cy="168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i="1" dirty="0"/>
              <a:t>This transcends political barriers and limitations. I really love that. I am the eldest daughter in the family and I am my family’s hope… I love it because it makes me feel</a:t>
            </a:r>
            <a:r>
              <a:rPr lang="en-GB" altLang="en-US" sz="2000" i="1" dirty="0"/>
              <a:t> renewed every day because I learn about other cultures and it helps my English come to life.” </a:t>
            </a:r>
          </a:p>
          <a:p>
            <a:pPr algn="ctr" eaLnBrk="1" hangingPunct="1">
              <a:spcBef>
                <a:spcPts val="375"/>
              </a:spcBef>
            </a:pPr>
            <a:r>
              <a:rPr lang="en-US" altLang="en-US" sz="2000" dirty="0"/>
              <a:t>                                                           </a:t>
            </a:r>
            <a:r>
              <a:rPr lang="en-US" altLang="en-US" sz="2000" dirty="0" err="1"/>
              <a:t>Yaman</a:t>
            </a:r>
            <a:r>
              <a:rPr lang="en-US" altLang="en-US" sz="2000" dirty="0"/>
              <a:t> </a:t>
            </a:r>
            <a:r>
              <a:rPr lang="en-US" altLang="en-US" sz="2000" dirty="0" err="1"/>
              <a:t>Qaraqe</a:t>
            </a:r>
            <a:r>
              <a:rPr lang="en-US" altLang="en-US" sz="2000" dirty="0"/>
              <a:t> (circled)</a:t>
            </a:r>
            <a:endParaRPr lang="en-GB" altLang="en-US" sz="2000" dirty="0"/>
          </a:p>
        </p:txBody>
      </p:sp>
      <p:sp>
        <p:nvSpPr>
          <p:cNvPr id="6" name="Oval 5"/>
          <p:cNvSpPr/>
          <p:nvPr/>
        </p:nvSpPr>
        <p:spPr bwMode="auto">
          <a:xfrm>
            <a:off x="4152012" y="1689047"/>
            <a:ext cx="530105" cy="339279"/>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lIns="44994" tIns="33746" rIns="44994" bIns="33746">
            <a:spAutoFit/>
          </a:bodyPr>
          <a:lstStyle/>
          <a:p>
            <a:pPr>
              <a:defRPr/>
            </a:pPr>
            <a:endParaRPr lang="en-GB" sz="1125">
              <a:latin typeface="Arial" charset="0"/>
              <a:ea typeface="ＭＳ Ｐゴシック" charset="0"/>
              <a:cs typeface="Arial" charset="0"/>
            </a:endParaRPr>
          </a:p>
        </p:txBody>
      </p:sp>
    </p:spTree>
    <p:extLst>
      <p:ext uri="{BB962C8B-B14F-4D97-AF65-F5344CB8AC3E}">
        <p14:creationId xmlns:p14="http://schemas.microsoft.com/office/powerpoint/2010/main" val="1424773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91" y="789071"/>
            <a:ext cx="3179915" cy="1177151"/>
          </a:xfrm>
        </p:spPr>
        <p:txBody>
          <a:bodyPr>
            <a:normAutofit fontScale="90000"/>
          </a:bodyPr>
          <a:lstStyle/>
          <a:p>
            <a:pPr algn="l"/>
            <a:r>
              <a:rPr lang="en-GB" sz="2583" b="1" dirty="0"/>
              <a:t>Lessons for entrepreneurial mission</a:t>
            </a:r>
            <a:br>
              <a:rPr lang="en-GB" sz="2333" b="1" dirty="0"/>
            </a:br>
            <a:endParaRPr lang="en-GB" sz="2333" b="1" dirty="0"/>
          </a:p>
        </p:txBody>
      </p:sp>
      <p:sp>
        <p:nvSpPr>
          <p:cNvPr id="3" name="TextBox 2"/>
          <p:cNvSpPr txBox="1"/>
          <p:nvPr/>
        </p:nvSpPr>
        <p:spPr>
          <a:xfrm>
            <a:off x="1332087" y="1749046"/>
            <a:ext cx="3899896" cy="4041427"/>
          </a:xfrm>
          <a:prstGeom prst="rect">
            <a:avLst/>
          </a:prstGeom>
          <a:noFill/>
        </p:spPr>
        <p:txBody>
          <a:bodyPr wrap="square" rtlCol="0">
            <a:spAutoFit/>
          </a:bodyPr>
          <a:lstStyle/>
          <a:p>
            <a:pPr marL="238094" indent="-238094">
              <a:buFont typeface="Arial" panose="020B0604020202020204" pitchFamily="34" charset="0"/>
              <a:buChar char="•"/>
            </a:pPr>
            <a:r>
              <a:rPr lang="en-GB" sz="2333" dirty="0"/>
              <a:t>Identify needs</a:t>
            </a:r>
          </a:p>
          <a:p>
            <a:pPr marL="238094" indent="-238094">
              <a:buFont typeface="Arial" panose="020B0604020202020204" pitchFamily="34" charset="0"/>
              <a:buChar char="•"/>
            </a:pPr>
            <a:r>
              <a:rPr lang="en-GB" sz="2333" dirty="0"/>
              <a:t>identify resources</a:t>
            </a:r>
          </a:p>
          <a:p>
            <a:pPr marL="238094" indent="-238094">
              <a:buFont typeface="Arial" panose="020B0604020202020204" pitchFamily="34" charset="0"/>
              <a:buChar char="•"/>
            </a:pPr>
            <a:r>
              <a:rPr lang="en-GB" sz="2333" dirty="0"/>
              <a:t>Set goals</a:t>
            </a:r>
          </a:p>
          <a:p>
            <a:pPr marL="238094" indent="-238094">
              <a:buFont typeface="Arial" panose="020B0604020202020204" pitchFamily="34" charset="0"/>
              <a:buChar char="•"/>
            </a:pPr>
            <a:r>
              <a:rPr lang="en-GB" sz="2333" dirty="0"/>
              <a:t>Work with others, discerning the way forward</a:t>
            </a:r>
          </a:p>
          <a:p>
            <a:pPr marL="238094" indent="-238094">
              <a:buFont typeface="Arial" panose="020B0604020202020204" pitchFamily="34" charset="0"/>
              <a:buChar char="•"/>
            </a:pPr>
            <a:r>
              <a:rPr lang="en-GB" sz="2333" dirty="0"/>
              <a:t>Take a risk</a:t>
            </a:r>
          </a:p>
          <a:p>
            <a:pPr marL="238094" indent="-238094">
              <a:buFont typeface="Arial" panose="020B0604020202020204" pitchFamily="34" charset="0"/>
              <a:buChar char="•"/>
            </a:pPr>
            <a:r>
              <a:rPr lang="en-GB" sz="2333" dirty="0"/>
              <a:t>Keep on communicating</a:t>
            </a:r>
          </a:p>
          <a:p>
            <a:pPr marL="238094" indent="-238094">
              <a:buFont typeface="Arial" panose="020B0604020202020204" pitchFamily="34" charset="0"/>
              <a:buChar char="•"/>
            </a:pPr>
            <a:r>
              <a:rPr lang="en-GB" sz="2333" dirty="0"/>
              <a:t>Keep on praying</a:t>
            </a:r>
          </a:p>
          <a:p>
            <a:pPr marL="238094" indent="-238094">
              <a:buFont typeface="Arial" panose="020B0604020202020204" pitchFamily="34" charset="0"/>
              <a:buChar char="•"/>
            </a:pPr>
            <a:r>
              <a:rPr lang="en-GB" sz="2333" dirty="0"/>
              <a:t>Persist</a:t>
            </a:r>
          </a:p>
          <a:p>
            <a:pPr marL="238094" indent="-238094">
              <a:buFont typeface="Arial" panose="020B0604020202020204" pitchFamily="34" charset="0"/>
              <a:buChar char="•"/>
            </a:pPr>
            <a:r>
              <a:rPr lang="en-GB" sz="2333" dirty="0"/>
              <a:t>The fruit comes from God not our efforts</a:t>
            </a:r>
          </a:p>
        </p:txBody>
      </p:sp>
      <p:pic>
        <p:nvPicPr>
          <p:cNvPr id="2050" name="Picture 2" descr="C:\Users\JerryM\Dropbox\Transcend\Pics\9 Dec 13\Jerry Marshall at Transcen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1973" y="950412"/>
            <a:ext cx="2331752" cy="3299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a:stretch/>
        </p:blipFill>
        <p:spPr>
          <a:xfrm>
            <a:off x="6011962" y="4575266"/>
            <a:ext cx="1911763" cy="1199968"/>
          </a:xfrm>
          <a:prstGeom prst="rect">
            <a:avLst/>
          </a:prstGeom>
        </p:spPr>
      </p:pic>
    </p:spTree>
    <p:extLst>
      <p:ext uri="{BB962C8B-B14F-4D97-AF65-F5344CB8AC3E}">
        <p14:creationId xmlns:p14="http://schemas.microsoft.com/office/powerpoint/2010/main" val="449610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77159"/>
            <a:ext cx="6168729" cy="4092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03648" y="908720"/>
            <a:ext cx="3586303" cy="707886"/>
          </a:xfrm>
          <a:prstGeom prst="rect">
            <a:avLst/>
          </a:prstGeom>
          <a:noFill/>
        </p:spPr>
        <p:txBody>
          <a:bodyPr wrap="none" rtlCol="0">
            <a:spAutoFit/>
          </a:bodyPr>
          <a:lstStyle/>
          <a:p>
            <a:r>
              <a:rPr lang="en-GB" sz="4000" b="1" dirty="0"/>
              <a:t>Final thoughts…</a:t>
            </a:r>
          </a:p>
        </p:txBody>
      </p:sp>
    </p:spTree>
    <p:extLst>
      <p:ext uri="{BB962C8B-B14F-4D97-AF65-F5344CB8AC3E}">
        <p14:creationId xmlns:p14="http://schemas.microsoft.com/office/powerpoint/2010/main" val="401980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48680"/>
            <a:ext cx="7560840" cy="584775"/>
          </a:xfrm>
          <a:prstGeom prst="rect">
            <a:avLst/>
          </a:prstGeom>
          <a:noFill/>
        </p:spPr>
        <p:txBody>
          <a:bodyPr wrap="square" rtlCol="0">
            <a:spAutoFit/>
          </a:bodyPr>
          <a:lstStyle/>
          <a:p>
            <a:r>
              <a:rPr lang="en-GB" sz="3200" dirty="0"/>
              <a:t>Try one audacious new thing each year…</a:t>
            </a:r>
          </a:p>
        </p:txBody>
      </p:sp>
      <p:pic>
        <p:nvPicPr>
          <p:cNvPr id="7172" name="Picture 4" descr="http://www3.allaroundphilly.com/blogs/trentonian/weird/uploaded_images/Surfer-Dude-Dog-70335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762" y="1509828"/>
            <a:ext cx="7026566" cy="460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0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2084" y="1285299"/>
            <a:ext cx="5999840" cy="502573"/>
          </a:xfrm>
          <a:prstGeom prst="rect">
            <a:avLst/>
          </a:prstGeom>
          <a:noFill/>
        </p:spPr>
        <p:txBody>
          <a:bodyPr wrap="square" rtlCol="0">
            <a:spAutoFit/>
          </a:bodyPr>
          <a:lstStyle/>
          <a:p>
            <a:pPr lvl="1"/>
            <a:r>
              <a:rPr lang="en-GB" sz="2666" dirty="0"/>
              <a:t>… and enjoy the ride!</a:t>
            </a:r>
          </a:p>
        </p:txBody>
      </p:sp>
      <p:pic>
        <p:nvPicPr>
          <p:cNvPr id="8194" name="Picture 2" descr="C:\Users\Jerry\Pictures\Pics for presentations\ladybug-dandelion-perfect-timing.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12066" y="2044321"/>
            <a:ext cx="3899896" cy="376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77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3576" y="2996952"/>
            <a:ext cx="7560840" cy="288231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41032" y="1052736"/>
            <a:ext cx="2904438" cy="159052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3576" y="1052736"/>
            <a:ext cx="4018447" cy="1176296"/>
          </a:xfrm>
          <a:prstGeom prst="rect">
            <a:avLst/>
          </a:prstGeom>
        </p:spPr>
      </p:pic>
    </p:spTree>
    <p:extLst>
      <p:ext uri="{BB962C8B-B14F-4D97-AF65-F5344CB8AC3E}">
        <p14:creationId xmlns:p14="http://schemas.microsoft.com/office/powerpoint/2010/main" val="309850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7584" y="1024997"/>
            <a:ext cx="6531969" cy="4908154"/>
          </a:xfrm>
          <a:prstGeom prst="rect">
            <a:avLst/>
          </a:prstGeom>
        </p:spPr>
        <p:txBody>
          <a:bodyPr>
            <a:no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lnSpc>
                <a:spcPct val="90000"/>
              </a:lnSpc>
              <a:buNone/>
            </a:pPr>
            <a:r>
              <a:rPr lang="en-GB" altLang="en-US" sz="2857" b="1" dirty="0"/>
              <a:t>Types of rural people</a:t>
            </a:r>
          </a:p>
          <a:p>
            <a:pPr>
              <a:lnSpc>
                <a:spcPct val="90000"/>
              </a:lnSpc>
            </a:pPr>
            <a:r>
              <a:rPr lang="en-GB" altLang="en-US" sz="2857" dirty="0"/>
              <a:t>Established rural residents</a:t>
            </a:r>
          </a:p>
          <a:p>
            <a:pPr lvl="1">
              <a:lnSpc>
                <a:spcPct val="90000"/>
              </a:lnSpc>
            </a:pPr>
            <a:r>
              <a:rPr lang="en-GB" altLang="en-US" sz="2857" dirty="0"/>
              <a:t>the agricultural community</a:t>
            </a:r>
          </a:p>
          <a:p>
            <a:pPr>
              <a:lnSpc>
                <a:spcPct val="90000"/>
              </a:lnSpc>
            </a:pPr>
            <a:r>
              <a:rPr lang="en-GB" altLang="en-US" sz="2857" dirty="0"/>
              <a:t>Commuters </a:t>
            </a:r>
          </a:p>
          <a:p>
            <a:pPr>
              <a:lnSpc>
                <a:spcPct val="90000"/>
              </a:lnSpc>
            </a:pPr>
            <a:r>
              <a:rPr lang="en-GB" altLang="en-US" sz="2857" dirty="0"/>
              <a:t>Life style shifters</a:t>
            </a:r>
          </a:p>
          <a:p>
            <a:pPr>
              <a:lnSpc>
                <a:spcPct val="90000"/>
              </a:lnSpc>
            </a:pPr>
            <a:r>
              <a:rPr lang="en-GB" altLang="en-US" sz="2857" dirty="0"/>
              <a:t>Privacy seekers / trophy owners</a:t>
            </a:r>
          </a:p>
          <a:p>
            <a:pPr>
              <a:lnSpc>
                <a:spcPct val="90000"/>
              </a:lnSpc>
            </a:pPr>
            <a:r>
              <a:rPr lang="en-GB" altLang="en-US" sz="2857" dirty="0"/>
              <a:t>Migrant and transient workers</a:t>
            </a:r>
          </a:p>
          <a:p>
            <a:pPr>
              <a:lnSpc>
                <a:spcPct val="90000"/>
              </a:lnSpc>
            </a:pPr>
            <a:r>
              <a:rPr lang="en-GB" altLang="en-US" sz="2857" dirty="0"/>
              <a:t>Second home owners</a:t>
            </a:r>
          </a:p>
          <a:p>
            <a:pPr>
              <a:lnSpc>
                <a:spcPct val="90000"/>
              </a:lnSpc>
            </a:pPr>
            <a:r>
              <a:rPr lang="en-GB" altLang="en-US" sz="2857" dirty="0"/>
              <a:t>Absent friends</a:t>
            </a:r>
          </a:p>
          <a:p>
            <a:pPr>
              <a:lnSpc>
                <a:spcPct val="90000"/>
              </a:lnSpc>
            </a:pPr>
            <a:r>
              <a:rPr lang="en-GB" altLang="en-US" sz="2857" dirty="0"/>
              <a:t>Tourists / visitors</a:t>
            </a:r>
          </a:p>
        </p:txBody>
      </p:sp>
      <p:pic>
        <p:nvPicPr>
          <p:cNvPr id="4" name="Picture 2" descr="Custom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629542" y="863466"/>
            <a:ext cx="1962311" cy="26156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054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14148" y="1371458"/>
            <a:ext cx="6531969" cy="4535499"/>
          </a:xfrm>
          <a:prstGeom prst="rect">
            <a:avLst/>
          </a:prstGeom>
        </p:spPr>
        <p:txBody>
          <a:bodyPr>
            <a:norm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buNone/>
            </a:pPr>
            <a:r>
              <a:rPr lang="en-GB" altLang="en-US" sz="2857" b="1" dirty="0"/>
              <a:t>What’s good about rural?</a:t>
            </a:r>
          </a:p>
          <a:p>
            <a:r>
              <a:rPr lang="en-GB" altLang="en-US" sz="2857" dirty="0"/>
              <a:t>Lower unemployment</a:t>
            </a:r>
          </a:p>
          <a:p>
            <a:r>
              <a:rPr lang="en-GB" altLang="en-US" sz="2857" dirty="0"/>
              <a:t>Higher household incomes</a:t>
            </a:r>
          </a:p>
          <a:p>
            <a:r>
              <a:rPr lang="en-GB" altLang="en-US" sz="2857" dirty="0"/>
              <a:t>Smaller numbers on benefits</a:t>
            </a:r>
          </a:p>
          <a:p>
            <a:r>
              <a:rPr lang="en-GB" altLang="en-US" sz="2857" dirty="0"/>
              <a:t>Higher qualifications</a:t>
            </a:r>
          </a:p>
          <a:p>
            <a:r>
              <a:rPr lang="en-GB" altLang="en-US" sz="2857" dirty="0"/>
              <a:t>Better health</a:t>
            </a:r>
          </a:p>
          <a:p>
            <a:r>
              <a:rPr lang="en-GB" altLang="en-US" sz="2857" dirty="0"/>
              <a:t>Lower homelessness</a:t>
            </a:r>
          </a:p>
          <a:p>
            <a:r>
              <a:rPr lang="en-GB" altLang="en-US" sz="2857" dirty="0"/>
              <a:t>Lower risk of crime</a:t>
            </a:r>
          </a:p>
        </p:txBody>
      </p:sp>
      <p:pic>
        <p:nvPicPr>
          <p:cNvPr id="3" name="Picture 2" descr="highland catt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629542" y="947266"/>
            <a:ext cx="1998991" cy="266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359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71225" y="799918"/>
            <a:ext cx="6172625" cy="5653417"/>
          </a:xfrm>
          <a:prstGeom prst="rect">
            <a:avLst/>
          </a:prstGeom>
        </p:spPr>
        <p:txBody>
          <a:bodyPr>
            <a:noAutofit/>
          </a:bodyPr>
          <a:lstStyle>
            <a:lvl1pPr marL="359976" indent="-359976" algn="l" defTabSz="959937" rtl="0" eaLnBrk="1" latinLnBrk="0" hangingPunct="1">
              <a:spcBef>
                <a:spcPct val="20000"/>
              </a:spcBef>
              <a:buFont typeface="Arial" panose="020B0604020202020204" pitchFamily="34" charset="0"/>
              <a:buChar char="•"/>
              <a:defRPr sz="3359" kern="1200">
                <a:solidFill>
                  <a:schemeClr val="tx1"/>
                </a:solidFill>
                <a:latin typeface="+mn-lt"/>
                <a:ea typeface="+mn-ea"/>
                <a:cs typeface="+mn-cs"/>
              </a:defRPr>
            </a:lvl1pPr>
            <a:lvl2pPr marL="779949" indent="-299980" algn="l" defTabSz="959937" rtl="0" eaLnBrk="1" latinLnBrk="0" hangingPunct="1">
              <a:spcBef>
                <a:spcPct val="20000"/>
              </a:spcBef>
              <a:buFont typeface="Arial" panose="020B0604020202020204" pitchFamily="34" charset="0"/>
              <a:buChar char="–"/>
              <a:defRPr sz="2939" kern="1200">
                <a:solidFill>
                  <a:schemeClr val="tx1"/>
                </a:solidFill>
                <a:latin typeface="+mn-lt"/>
                <a:ea typeface="+mn-ea"/>
                <a:cs typeface="+mn-cs"/>
              </a:defRPr>
            </a:lvl2pPr>
            <a:lvl3pPr marL="1199921" indent="-239984" algn="l" defTabSz="959937"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9890"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9859"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9827"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9796"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9764"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9733" indent="-239984" algn="l" defTabSz="959937"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marL="0" indent="0">
              <a:buNone/>
            </a:pPr>
            <a:r>
              <a:rPr lang="en-GB" altLang="en-US" sz="2699" b="1" dirty="0"/>
              <a:t>Rural disadvantage</a:t>
            </a:r>
          </a:p>
          <a:p>
            <a:r>
              <a:rPr lang="en-GB" altLang="en-US" sz="2699" dirty="0"/>
              <a:t>Financial poverty</a:t>
            </a:r>
          </a:p>
          <a:p>
            <a:pPr lvl="1"/>
            <a:r>
              <a:rPr lang="en-GB" altLang="en-US" sz="2699" dirty="0"/>
              <a:t>Low wages, seasonal work,       minimum wage, fixed pension, reliance on benefits</a:t>
            </a:r>
          </a:p>
          <a:p>
            <a:r>
              <a:rPr lang="en-GB" altLang="en-US" sz="2699" dirty="0"/>
              <a:t>Access Poverty</a:t>
            </a:r>
          </a:p>
          <a:p>
            <a:pPr lvl="1"/>
            <a:r>
              <a:rPr lang="en-GB" altLang="en-US" sz="2699" dirty="0"/>
              <a:t>Transport, healthcare, Job Centre Plus, poor mobile and internet</a:t>
            </a:r>
          </a:p>
          <a:p>
            <a:r>
              <a:rPr lang="en-GB" altLang="en-US" sz="2699" dirty="0"/>
              <a:t>Network Poverty</a:t>
            </a:r>
          </a:p>
          <a:p>
            <a:pPr lvl="1"/>
            <a:r>
              <a:rPr lang="en-GB" altLang="en-US" sz="2699" dirty="0"/>
              <a:t>Isolation, loss of supportive networks, family moved away for affordable housing</a:t>
            </a:r>
          </a:p>
        </p:txBody>
      </p:sp>
      <p:pic>
        <p:nvPicPr>
          <p:cNvPr id="3" name="Picture 2" descr="sheep on fel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6039137" y="799919"/>
            <a:ext cx="2858114" cy="1828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304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19100" y="476672"/>
            <a:ext cx="5593059" cy="590465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ts val="600"/>
              </a:spcAft>
              <a:buNone/>
            </a:pPr>
            <a:r>
              <a:rPr lang="en-GB" altLang="en-US" b="1" dirty="0"/>
              <a:t>Challenges in rural mission</a:t>
            </a:r>
          </a:p>
          <a:p>
            <a:pPr>
              <a:lnSpc>
                <a:spcPct val="90000"/>
              </a:lnSpc>
              <a:spcAft>
                <a:spcPts val="600"/>
              </a:spcAft>
            </a:pPr>
            <a:r>
              <a:rPr lang="en-GB" altLang="en-US" sz="2800" dirty="0"/>
              <a:t>The days of one ordained minister / one church were brief and are long gone</a:t>
            </a:r>
          </a:p>
          <a:p>
            <a:pPr>
              <a:lnSpc>
                <a:spcPct val="90000"/>
              </a:lnSpc>
              <a:spcAft>
                <a:spcPts val="600"/>
              </a:spcAft>
            </a:pPr>
            <a:r>
              <a:rPr lang="en-GB" altLang="en-US" sz="2800" dirty="0"/>
              <a:t>The number of churches in a group will continue to grow in most areas</a:t>
            </a:r>
          </a:p>
          <a:p>
            <a:pPr>
              <a:lnSpc>
                <a:spcPct val="90000"/>
              </a:lnSpc>
              <a:spcAft>
                <a:spcPts val="600"/>
              </a:spcAft>
            </a:pPr>
            <a:r>
              <a:rPr lang="en-GB" altLang="en-US" sz="2800" dirty="0"/>
              <a:t>Need to move towards collaborative / shared ministry</a:t>
            </a:r>
          </a:p>
          <a:p>
            <a:pPr>
              <a:lnSpc>
                <a:spcPct val="90000"/>
              </a:lnSpc>
              <a:spcAft>
                <a:spcPts val="600"/>
              </a:spcAft>
            </a:pPr>
            <a:r>
              <a:rPr lang="en-GB" altLang="en-US" sz="2800" dirty="0"/>
              <a:t>Buildings can be a challenge</a:t>
            </a:r>
          </a:p>
          <a:p>
            <a:pPr>
              <a:lnSpc>
                <a:spcPct val="90000"/>
              </a:lnSpc>
              <a:spcAft>
                <a:spcPts val="600"/>
              </a:spcAft>
            </a:pPr>
            <a:r>
              <a:rPr lang="en-GB" altLang="en-US" sz="2800" dirty="0"/>
              <a:t>Most churches are small, with limited financial and leadership resources.</a:t>
            </a:r>
          </a:p>
          <a:p>
            <a:pPr>
              <a:lnSpc>
                <a:spcPct val="90000"/>
              </a:lnSpc>
              <a:spcAft>
                <a:spcPts val="600"/>
              </a:spcAft>
            </a:pPr>
            <a:endParaRPr lang="en-GB" altLang="en-US" sz="2600" dirty="0"/>
          </a:p>
          <a:p>
            <a:pPr marL="0" indent="0">
              <a:lnSpc>
                <a:spcPct val="90000"/>
              </a:lnSpc>
              <a:spcAft>
                <a:spcPts val="600"/>
              </a:spcAft>
              <a:buNone/>
            </a:pPr>
            <a:endParaRPr lang="en-GB" altLang="en-US" b="1" dirty="0"/>
          </a:p>
        </p:txBody>
      </p:sp>
      <p:pic>
        <p:nvPicPr>
          <p:cNvPr id="1034" name="Picture 10" descr="http://www.chippenhammethodistcircuit.org.uk/content/pages/uploaded_images/83.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084168" y="4655777"/>
            <a:ext cx="983631" cy="116356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cafe church"/>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3942" y="2204864"/>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3942" y="3897991"/>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hurch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3943" y="476672"/>
            <a:ext cx="1203351" cy="130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71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31982" y="2409027"/>
            <a:ext cx="2445908" cy="2579931"/>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32088" y="1334000"/>
            <a:ext cx="3719900" cy="3566669"/>
          </a:xfrm>
          <a:prstGeom prst="rect">
            <a:avLst/>
          </a:prstGeom>
        </p:spPr>
      </p:pic>
      <p:sp>
        <p:nvSpPr>
          <p:cNvPr id="2" name="TextBox 1"/>
          <p:cNvSpPr txBox="1"/>
          <p:nvPr/>
        </p:nvSpPr>
        <p:spPr>
          <a:xfrm>
            <a:off x="1691680" y="5229200"/>
            <a:ext cx="4910190" cy="461665"/>
          </a:xfrm>
          <a:prstGeom prst="rect">
            <a:avLst/>
          </a:prstGeom>
          <a:noFill/>
        </p:spPr>
        <p:txBody>
          <a:bodyPr wrap="none" rtlCol="0">
            <a:spAutoFit/>
          </a:bodyPr>
          <a:lstStyle/>
          <a:p>
            <a:r>
              <a:rPr lang="en-GB" sz="2400" dirty="0"/>
              <a:t>BUT… a satsuma is not a failed orange</a:t>
            </a:r>
          </a:p>
        </p:txBody>
      </p:sp>
    </p:spTree>
    <p:extLst>
      <p:ext uri="{BB962C8B-B14F-4D97-AF65-F5344CB8AC3E}">
        <p14:creationId xmlns:p14="http://schemas.microsoft.com/office/powerpoint/2010/main" val="1209203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610123"/>
            <a:ext cx="6345821" cy="5700295"/>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ts val="500"/>
              </a:spcAft>
              <a:buNone/>
            </a:pPr>
            <a:r>
              <a:rPr lang="en-GB" altLang="en-US" sz="2699" b="1" dirty="0"/>
              <a:t>Opportunities in rural mission</a:t>
            </a:r>
          </a:p>
          <a:p>
            <a:pPr>
              <a:lnSpc>
                <a:spcPct val="90000"/>
              </a:lnSpc>
              <a:spcAft>
                <a:spcPts val="500"/>
              </a:spcAft>
            </a:pPr>
            <a:r>
              <a:rPr lang="en-GB" altLang="en-US" sz="2699" dirty="0"/>
              <a:t>Many feel a connection with the church and therefore a sense of journey of faith</a:t>
            </a:r>
          </a:p>
          <a:p>
            <a:pPr>
              <a:lnSpc>
                <a:spcPct val="90000"/>
              </a:lnSpc>
              <a:spcAft>
                <a:spcPts val="500"/>
              </a:spcAft>
            </a:pPr>
            <a:r>
              <a:rPr lang="en-GB" altLang="en-US" sz="2699" dirty="0"/>
              <a:t>Sense of connection with God the Creator and opportunities provided by agricultural seasons and traditions</a:t>
            </a:r>
          </a:p>
          <a:p>
            <a:pPr>
              <a:lnSpc>
                <a:spcPct val="90000"/>
              </a:lnSpc>
              <a:spcAft>
                <a:spcPts val="500"/>
              </a:spcAft>
            </a:pPr>
            <a:r>
              <a:rPr lang="en-GB" altLang="en-US" sz="2699" dirty="0"/>
              <a:t>Congregations are embedded in communities</a:t>
            </a:r>
          </a:p>
          <a:p>
            <a:pPr>
              <a:lnSpc>
                <a:spcPct val="90000"/>
              </a:lnSpc>
              <a:spcAft>
                <a:spcPts val="500"/>
              </a:spcAft>
            </a:pPr>
            <a:r>
              <a:rPr lang="en-GB" altLang="en-US" sz="2699" dirty="0"/>
              <a:t>Many churches are at the forefront of Fresh Expressions and ministry by the whole body of Christ</a:t>
            </a:r>
          </a:p>
          <a:p>
            <a:pPr>
              <a:lnSpc>
                <a:spcPct val="90000"/>
              </a:lnSpc>
              <a:spcAft>
                <a:spcPts val="500"/>
              </a:spcAft>
            </a:pPr>
            <a:r>
              <a:rPr lang="en-GB" altLang="en-US" sz="2699" dirty="0"/>
              <a:t>Ecumenical opportunities</a:t>
            </a:r>
          </a:p>
          <a:p>
            <a:pPr>
              <a:lnSpc>
                <a:spcPct val="90000"/>
              </a:lnSpc>
              <a:spcAft>
                <a:spcPts val="500"/>
              </a:spcAft>
            </a:pPr>
            <a:r>
              <a:rPr lang="en-GB" altLang="en-US" sz="2699" dirty="0"/>
              <a:t>Buildings can be an opportunity.</a:t>
            </a:r>
          </a:p>
          <a:p>
            <a:pPr>
              <a:lnSpc>
                <a:spcPct val="90000"/>
              </a:lnSpc>
              <a:spcAft>
                <a:spcPts val="500"/>
              </a:spcAft>
            </a:pPr>
            <a:endParaRPr lang="en-GB" altLang="en-US" sz="2000" dirty="0"/>
          </a:p>
          <a:p>
            <a:pPr>
              <a:lnSpc>
                <a:spcPct val="90000"/>
              </a:lnSpc>
              <a:spcAft>
                <a:spcPts val="500"/>
              </a:spcAft>
            </a:pPr>
            <a:endParaRPr lang="en-GB" altLang="en-US" sz="2166" dirty="0"/>
          </a:p>
          <a:p>
            <a:pPr marL="0" indent="0">
              <a:lnSpc>
                <a:spcPct val="90000"/>
              </a:lnSpc>
              <a:spcAft>
                <a:spcPts val="500"/>
              </a:spcAft>
              <a:buNone/>
            </a:pPr>
            <a:endParaRPr lang="en-GB" altLang="en-US" sz="2666" b="1" dirty="0"/>
          </a:p>
        </p:txBody>
      </p:sp>
      <p:sp>
        <p:nvSpPr>
          <p:cNvPr id="7" name="AutoShape 12" descr="Image result for cafe church"/>
          <p:cNvSpPr>
            <a:spLocks noChangeAspect="1" noChangeArrowheads="1"/>
          </p:cNvSpPr>
          <p:nvPr/>
        </p:nvSpPr>
        <p:spPr bwMode="auto">
          <a:xfrm>
            <a:off x="857762" y="451525"/>
            <a:ext cx="253965" cy="2539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190" tIns="38094" rIns="76190" bIns="38094" numCol="1" anchor="t" anchorCtr="0" compatLnSpc="1">
            <a:prstTxWarp prst="textNoShape">
              <a:avLst/>
            </a:prstTxWarp>
          </a:bodyPr>
          <a:lstStyle/>
          <a:p>
            <a:endParaRPr lang="en-GB" sz="1500"/>
          </a:p>
        </p:txBody>
      </p:sp>
      <p:pic>
        <p:nvPicPr>
          <p:cNvPr id="1038" name="Picture 14" descr="http://www.orchards.cambs.sch.uk/office/resources/cafechurch.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78680" y="3128714"/>
            <a:ext cx="932126" cy="6748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essychurch.org.uk/photos/mc_logo_x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9657" y="4084697"/>
            <a:ext cx="1329297" cy="8828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skcc.info/files/Youth%20Church%20LOGO%20copy.pn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74286" y="2237299"/>
            <a:ext cx="1340914" cy="6525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urch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43416" y="901207"/>
            <a:ext cx="1002654" cy="108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00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149" y="799919"/>
            <a:ext cx="7297415" cy="5295820"/>
          </a:xfrm>
          <a:prstGeom prst="rect">
            <a:avLst/>
          </a:prstGeom>
          <a:ln>
            <a:solidFill>
              <a:schemeClr val="tx1"/>
            </a:solidFill>
          </a:ln>
        </p:spPr>
      </p:pic>
    </p:spTree>
    <p:extLst>
      <p:ext uri="{BB962C8B-B14F-4D97-AF65-F5344CB8AC3E}">
        <p14:creationId xmlns:p14="http://schemas.microsoft.com/office/powerpoint/2010/main" val="1504328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2472</TotalTime>
  <Words>2428</Words>
  <Application>Microsoft Office PowerPoint</Application>
  <PresentationFormat>On-screen Show (4:3)</PresentationFormat>
  <Paragraphs>221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for entrepreneurial mission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Marshall</dc:creator>
  <cp:lastModifiedBy>Leonie Ryle</cp:lastModifiedBy>
  <cp:revision>193</cp:revision>
  <cp:lastPrinted>2017-09-06T13:49:25Z</cp:lastPrinted>
  <dcterms:created xsi:type="dcterms:W3CDTF">2013-11-02T15:48:42Z</dcterms:created>
  <dcterms:modified xsi:type="dcterms:W3CDTF">2018-08-16T15:10:36Z</dcterms:modified>
</cp:coreProperties>
</file>