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8" r:id="rId2"/>
    <p:sldId id="259" r:id="rId3"/>
    <p:sldId id="305" r:id="rId4"/>
    <p:sldId id="303" r:id="rId5"/>
    <p:sldId id="283" r:id="rId6"/>
    <p:sldId id="300" r:id="rId7"/>
    <p:sldId id="286" r:id="rId8"/>
    <p:sldId id="287" r:id="rId9"/>
    <p:sldId id="306" r:id="rId10"/>
    <p:sldId id="289" r:id="rId11"/>
    <p:sldId id="290" r:id="rId12"/>
    <p:sldId id="291" r:id="rId13"/>
    <p:sldId id="293" r:id="rId14"/>
    <p:sldId id="282" r:id="rId15"/>
    <p:sldId id="276" r:id="rId16"/>
    <p:sldId id="296" r:id="rId17"/>
    <p:sldId id="297" r:id="rId18"/>
    <p:sldId id="298" r:id="rId19"/>
    <p:sldId id="263" r:id="rId20"/>
    <p:sldId id="299" r:id="rId21"/>
    <p:sldId id="307" r:id="rId22"/>
    <p:sldId id="264" r:id="rId23"/>
    <p:sldId id="266" r:id="rId24"/>
    <p:sldId id="279" r:id="rId25"/>
    <p:sldId id="280" r:id="rId26"/>
    <p:sldId id="281" r:id="rId27"/>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snapToObjects="1" showGuides="1">
      <p:cViewPr varScale="1">
        <p:scale>
          <a:sx n="100" d="100"/>
          <a:sy n="100" d="100"/>
        </p:scale>
        <p:origin x="294" y="96"/>
      </p:cViewPr>
      <p:guideLst>
        <p:guide orient="horz" pos="2148"/>
        <p:guide pos="2880"/>
      </p:guideLst>
    </p:cSldViewPr>
  </p:slideViewPr>
  <p:notesTextViewPr>
    <p:cViewPr>
      <p:scale>
        <a:sx n="100" d="100"/>
        <a:sy n="100" d="100"/>
      </p:scale>
      <p:origin x="0" y="0"/>
    </p:cViewPr>
  </p:notesTextViewPr>
  <p:notesViewPr>
    <p:cSldViewPr snapToGrid="0" snapToObjects="1">
      <p:cViewPr varScale="1">
        <p:scale>
          <a:sx n="81" d="100"/>
          <a:sy n="81" d="100"/>
        </p:scale>
        <p:origin x="404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20478-BCA0-486F-A946-D15F1BFBEF1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1026B31-5AFF-4D16-A947-3DB8DF1A6F7D}">
      <dgm:prSet phldrT="[Text]"/>
      <dgm:spPr/>
      <dgm:t>
        <a:bodyPr/>
        <a:lstStyle/>
        <a:p>
          <a:r>
            <a:rPr lang="en-US" dirty="0"/>
            <a:t>Deeply Christian sets the criteria </a:t>
          </a:r>
        </a:p>
      </dgm:t>
    </dgm:pt>
    <dgm:pt modelId="{3C7160F9-FE68-4F6F-8958-473BB415D6CD}" type="parTrans" cxnId="{2661FED1-FD36-46CD-A0EC-3D77BD29C9BF}">
      <dgm:prSet/>
      <dgm:spPr/>
      <dgm:t>
        <a:bodyPr/>
        <a:lstStyle/>
        <a:p>
          <a:endParaRPr lang="en-US"/>
        </a:p>
      </dgm:t>
    </dgm:pt>
    <dgm:pt modelId="{80608E55-E63D-48D3-B8BA-93D1F38B7066}" type="sibTrans" cxnId="{2661FED1-FD36-46CD-A0EC-3D77BD29C9BF}">
      <dgm:prSet/>
      <dgm:spPr/>
      <dgm:t>
        <a:bodyPr/>
        <a:lstStyle/>
        <a:p>
          <a:endParaRPr lang="en-US"/>
        </a:p>
      </dgm:t>
    </dgm:pt>
    <dgm:pt modelId="{C4FE5ACF-6AF3-4873-89AB-386BAB3BECAE}">
      <dgm:prSet phldrT="[Text]"/>
      <dgm:spPr/>
      <dgm:t>
        <a:bodyPr/>
        <a:lstStyle/>
        <a:p>
          <a:r>
            <a:rPr lang="en-US" dirty="0"/>
            <a:t>Diocesan vision sets the context </a:t>
          </a:r>
        </a:p>
      </dgm:t>
    </dgm:pt>
    <dgm:pt modelId="{72D25D1F-EC5C-4212-968C-3F2E9A000338}" type="parTrans" cxnId="{C9AA08F2-CB9A-4F84-BD23-96FBE304AA11}">
      <dgm:prSet/>
      <dgm:spPr/>
      <dgm:t>
        <a:bodyPr/>
        <a:lstStyle/>
        <a:p>
          <a:endParaRPr lang="en-US"/>
        </a:p>
      </dgm:t>
    </dgm:pt>
    <dgm:pt modelId="{C1C2B45E-A87C-4403-8A2A-B3E6EDC7C055}" type="sibTrans" cxnId="{C9AA08F2-CB9A-4F84-BD23-96FBE304AA11}">
      <dgm:prSet/>
      <dgm:spPr/>
      <dgm:t>
        <a:bodyPr/>
        <a:lstStyle/>
        <a:p>
          <a:endParaRPr lang="en-US"/>
        </a:p>
      </dgm:t>
    </dgm:pt>
    <dgm:pt modelId="{6D468BD4-F73E-478D-B819-AAD718FB2017}">
      <dgm:prSet phldrT="[Text]"/>
      <dgm:spPr/>
      <dgm:t>
        <a:bodyPr/>
        <a:lstStyle/>
        <a:p>
          <a:r>
            <a:rPr lang="en-US" dirty="0"/>
            <a:t>The school’s vision must be unique to the community </a:t>
          </a:r>
        </a:p>
      </dgm:t>
    </dgm:pt>
    <dgm:pt modelId="{C8C7E450-C9E0-4327-A940-D8B3E0EEF4A4}" type="parTrans" cxnId="{3910B4E1-1F9C-4DAF-85A1-A652B9253FFF}">
      <dgm:prSet/>
      <dgm:spPr/>
      <dgm:t>
        <a:bodyPr/>
        <a:lstStyle/>
        <a:p>
          <a:endParaRPr lang="en-US"/>
        </a:p>
      </dgm:t>
    </dgm:pt>
    <dgm:pt modelId="{1F6C7F64-D2C3-43A5-A9FD-EF1F08621A6B}" type="sibTrans" cxnId="{3910B4E1-1F9C-4DAF-85A1-A652B9253FFF}">
      <dgm:prSet/>
      <dgm:spPr/>
      <dgm:t>
        <a:bodyPr/>
        <a:lstStyle/>
        <a:p>
          <a:endParaRPr lang="en-US"/>
        </a:p>
      </dgm:t>
    </dgm:pt>
    <dgm:pt modelId="{F7518AD7-244E-4AD7-B3E0-1109E7ABA125}" type="pres">
      <dgm:prSet presAssocID="{E7420478-BCA0-486F-A946-D15F1BFBEF16}" presName="Name0" presStyleCnt="0">
        <dgm:presLayoutVars>
          <dgm:dir/>
          <dgm:resizeHandles val="exact"/>
        </dgm:presLayoutVars>
      </dgm:prSet>
      <dgm:spPr/>
    </dgm:pt>
    <dgm:pt modelId="{B427DC39-543E-4C75-8B77-23857A9A5DD9}" type="pres">
      <dgm:prSet presAssocID="{E7420478-BCA0-486F-A946-D15F1BFBEF16}" presName="vNodes" presStyleCnt="0"/>
      <dgm:spPr/>
    </dgm:pt>
    <dgm:pt modelId="{1B7F4ABC-6D6E-45A9-9911-A00D91264B86}" type="pres">
      <dgm:prSet presAssocID="{D1026B31-5AFF-4D16-A947-3DB8DF1A6F7D}" presName="node" presStyleLbl="node1" presStyleIdx="0" presStyleCnt="3">
        <dgm:presLayoutVars>
          <dgm:bulletEnabled val="1"/>
        </dgm:presLayoutVars>
      </dgm:prSet>
      <dgm:spPr/>
    </dgm:pt>
    <dgm:pt modelId="{11DFBBAB-EFA5-4F58-B789-70EA4322772D}" type="pres">
      <dgm:prSet presAssocID="{80608E55-E63D-48D3-B8BA-93D1F38B7066}" presName="spacerT" presStyleCnt="0"/>
      <dgm:spPr/>
    </dgm:pt>
    <dgm:pt modelId="{BD01D8AD-D454-4D2E-8ADA-333F328BC1E6}" type="pres">
      <dgm:prSet presAssocID="{80608E55-E63D-48D3-B8BA-93D1F38B7066}" presName="sibTrans" presStyleLbl="sibTrans2D1" presStyleIdx="0" presStyleCnt="2"/>
      <dgm:spPr/>
    </dgm:pt>
    <dgm:pt modelId="{6B2BF4F9-3EE7-499E-BA8D-B1BDD6E80A9F}" type="pres">
      <dgm:prSet presAssocID="{80608E55-E63D-48D3-B8BA-93D1F38B7066}" presName="spacerB" presStyleCnt="0"/>
      <dgm:spPr/>
    </dgm:pt>
    <dgm:pt modelId="{CAA03968-D009-4ADF-96B7-FF2EE531852D}" type="pres">
      <dgm:prSet presAssocID="{C4FE5ACF-6AF3-4873-89AB-386BAB3BECAE}" presName="node" presStyleLbl="node1" presStyleIdx="1" presStyleCnt="3">
        <dgm:presLayoutVars>
          <dgm:bulletEnabled val="1"/>
        </dgm:presLayoutVars>
      </dgm:prSet>
      <dgm:spPr/>
    </dgm:pt>
    <dgm:pt modelId="{B1D6FC6D-FE49-4938-AD0B-38C24D9BB8E2}" type="pres">
      <dgm:prSet presAssocID="{E7420478-BCA0-486F-A946-D15F1BFBEF16}" presName="sibTransLast" presStyleLbl="sibTrans2D1" presStyleIdx="1" presStyleCnt="2"/>
      <dgm:spPr/>
    </dgm:pt>
    <dgm:pt modelId="{D4F9EDA4-A009-41D8-B718-626DC1AD03DB}" type="pres">
      <dgm:prSet presAssocID="{E7420478-BCA0-486F-A946-D15F1BFBEF16}" presName="connectorText" presStyleLbl="sibTrans2D1" presStyleIdx="1" presStyleCnt="2"/>
      <dgm:spPr/>
    </dgm:pt>
    <dgm:pt modelId="{D16BB56D-AD6C-44B1-8E27-8D154ECAD457}" type="pres">
      <dgm:prSet presAssocID="{E7420478-BCA0-486F-A946-D15F1BFBEF16}" presName="lastNode" presStyleLbl="node1" presStyleIdx="2" presStyleCnt="3" custScaleX="88673" custScaleY="104900">
        <dgm:presLayoutVars>
          <dgm:bulletEnabled val="1"/>
        </dgm:presLayoutVars>
      </dgm:prSet>
      <dgm:spPr/>
    </dgm:pt>
  </dgm:ptLst>
  <dgm:cxnLst>
    <dgm:cxn modelId="{BF41A70A-AA2F-41D2-A6C3-B39CB706B898}" type="presOf" srcId="{E7420478-BCA0-486F-A946-D15F1BFBEF16}" destId="{F7518AD7-244E-4AD7-B3E0-1109E7ABA125}" srcOrd="0" destOrd="0" presId="urn:microsoft.com/office/officeart/2005/8/layout/equation2"/>
    <dgm:cxn modelId="{4A2CF128-AA48-4F5D-9675-4D971849EFCF}" type="presOf" srcId="{C1C2B45E-A87C-4403-8A2A-B3E6EDC7C055}" destId="{B1D6FC6D-FE49-4938-AD0B-38C24D9BB8E2}" srcOrd="0" destOrd="0" presId="urn:microsoft.com/office/officeart/2005/8/layout/equation2"/>
    <dgm:cxn modelId="{EEC1CE47-5AC9-4496-ADCE-52B039D78AD6}" type="presOf" srcId="{80608E55-E63D-48D3-B8BA-93D1F38B7066}" destId="{BD01D8AD-D454-4D2E-8ADA-333F328BC1E6}" srcOrd="0" destOrd="0" presId="urn:microsoft.com/office/officeart/2005/8/layout/equation2"/>
    <dgm:cxn modelId="{40AE1D4B-BE8B-4BED-B205-FBDD4F796FF9}" type="presOf" srcId="{6D468BD4-F73E-478D-B819-AAD718FB2017}" destId="{D16BB56D-AD6C-44B1-8E27-8D154ECAD457}" srcOrd="0" destOrd="0" presId="urn:microsoft.com/office/officeart/2005/8/layout/equation2"/>
    <dgm:cxn modelId="{28328D6C-620E-4211-9789-0DDF0B8AA3AC}" type="presOf" srcId="{C1C2B45E-A87C-4403-8A2A-B3E6EDC7C055}" destId="{D4F9EDA4-A009-41D8-B718-626DC1AD03DB}" srcOrd="1" destOrd="0" presId="urn:microsoft.com/office/officeart/2005/8/layout/equation2"/>
    <dgm:cxn modelId="{D2984382-0F74-4F28-8D52-4F403D346C5D}" type="presOf" srcId="{C4FE5ACF-6AF3-4873-89AB-386BAB3BECAE}" destId="{CAA03968-D009-4ADF-96B7-FF2EE531852D}" srcOrd="0" destOrd="0" presId="urn:microsoft.com/office/officeart/2005/8/layout/equation2"/>
    <dgm:cxn modelId="{DEF26091-0302-4022-8D39-8D5BA572A050}" type="presOf" srcId="{D1026B31-5AFF-4D16-A947-3DB8DF1A6F7D}" destId="{1B7F4ABC-6D6E-45A9-9911-A00D91264B86}" srcOrd="0" destOrd="0" presId="urn:microsoft.com/office/officeart/2005/8/layout/equation2"/>
    <dgm:cxn modelId="{2661FED1-FD36-46CD-A0EC-3D77BD29C9BF}" srcId="{E7420478-BCA0-486F-A946-D15F1BFBEF16}" destId="{D1026B31-5AFF-4D16-A947-3DB8DF1A6F7D}" srcOrd="0" destOrd="0" parTransId="{3C7160F9-FE68-4F6F-8958-473BB415D6CD}" sibTransId="{80608E55-E63D-48D3-B8BA-93D1F38B7066}"/>
    <dgm:cxn modelId="{3910B4E1-1F9C-4DAF-85A1-A652B9253FFF}" srcId="{E7420478-BCA0-486F-A946-D15F1BFBEF16}" destId="{6D468BD4-F73E-478D-B819-AAD718FB2017}" srcOrd="2" destOrd="0" parTransId="{C8C7E450-C9E0-4327-A940-D8B3E0EEF4A4}" sibTransId="{1F6C7F64-D2C3-43A5-A9FD-EF1F08621A6B}"/>
    <dgm:cxn modelId="{C9AA08F2-CB9A-4F84-BD23-96FBE304AA11}" srcId="{E7420478-BCA0-486F-A946-D15F1BFBEF16}" destId="{C4FE5ACF-6AF3-4873-89AB-386BAB3BECAE}" srcOrd="1" destOrd="0" parTransId="{72D25D1F-EC5C-4212-968C-3F2E9A000338}" sibTransId="{C1C2B45E-A87C-4403-8A2A-B3E6EDC7C055}"/>
    <dgm:cxn modelId="{ABAE51C5-22DF-44E6-8A16-DC5D16FFBB24}" type="presParOf" srcId="{F7518AD7-244E-4AD7-B3E0-1109E7ABA125}" destId="{B427DC39-543E-4C75-8B77-23857A9A5DD9}" srcOrd="0" destOrd="0" presId="urn:microsoft.com/office/officeart/2005/8/layout/equation2"/>
    <dgm:cxn modelId="{B766A6AC-3A58-4A31-B64E-3525939D8C03}" type="presParOf" srcId="{B427DC39-543E-4C75-8B77-23857A9A5DD9}" destId="{1B7F4ABC-6D6E-45A9-9911-A00D91264B86}" srcOrd="0" destOrd="0" presId="urn:microsoft.com/office/officeart/2005/8/layout/equation2"/>
    <dgm:cxn modelId="{D13D2DE2-0FFF-4F97-ABF7-DB417D535F0F}" type="presParOf" srcId="{B427DC39-543E-4C75-8B77-23857A9A5DD9}" destId="{11DFBBAB-EFA5-4F58-B789-70EA4322772D}" srcOrd="1" destOrd="0" presId="urn:microsoft.com/office/officeart/2005/8/layout/equation2"/>
    <dgm:cxn modelId="{F13CDDBD-5A8F-4400-A1AB-886D4194DB63}" type="presParOf" srcId="{B427DC39-543E-4C75-8B77-23857A9A5DD9}" destId="{BD01D8AD-D454-4D2E-8ADA-333F328BC1E6}" srcOrd="2" destOrd="0" presId="urn:microsoft.com/office/officeart/2005/8/layout/equation2"/>
    <dgm:cxn modelId="{D90B0D17-577A-4627-AF70-AA2286556E0C}" type="presParOf" srcId="{B427DC39-543E-4C75-8B77-23857A9A5DD9}" destId="{6B2BF4F9-3EE7-499E-BA8D-B1BDD6E80A9F}" srcOrd="3" destOrd="0" presId="urn:microsoft.com/office/officeart/2005/8/layout/equation2"/>
    <dgm:cxn modelId="{56C6B119-A80A-4309-825F-7B3DFD004E62}" type="presParOf" srcId="{B427DC39-543E-4C75-8B77-23857A9A5DD9}" destId="{CAA03968-D009-4ADF-96B7-FF2EE531852D}" srcOrd="4" destOrd="0" presId="urn:microsoft.com/office/officeart/2005/8/layout/equation2"/>
    <dgm:cxn modelId="{7EC75CCB-DD43-4A52-A13C-15D8DDDDB116}" type="presParOf" srcId="{F7518AD7-244E-4AD7-B3E0-1109E7ABA125}" destId="{B1D6FC6D-FE49-4938-AD0B-38C24D9BB8E2}" srcOrd="1" destOrd="0" presId="urn:microsoft.com/office/officeart/2005/8/layout/equation2"/>
    <dgm:cxn modelId="{667A8C2F-DF61-4992-9460-EDA019962191}" type="presParOf" srcId="{B1D6FC6D-FE49-4938-AD0B-38C24D9BB8E2}" destId="{D4F9EDA4-A009-41D8-B718-626DC1AD03DB}" srcOrd="0" destOrd="0" presId="urn:microsoft.com/office/officeart/2005/8/layout/equation2"/>
    <dgm:cxn modelId="{4D5145FF-D729-42FD-A87B-AAD821E0F02F}" type="presParOf" srcId="{F7518AD7-244E-4AD7-B3E0-1109E7ABA125}" destId="{D16BB56D-AD6C-44B1-8E27-8D154ECAD45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7113F-5236-4546-A915-97C10EB0CF9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30DB2CDB-CA67-40A4-BC95-4802927D497A}">
      <dgm:prSet phldrT="[Text]" custT="1"/>
      <dgm:spPr/>
      <dgm:t>
        <a:bodyPr/>
        <a:lstStyle/>
        <a:p>
          <a:r>
            <a:rPr lang="en-GB" sz="4800" dirty="0">
              <a:latin typeface="Tahoma" panose="020B0604030504040204" pitchFamily="34" charset="0"/>
              <a:ea typeface="Tahoma" panose="020B0604030504040204" pitchFamily="34" charset="0"/>
              <a:cs typeface="Tahoma" panose="020B0604030504040204" pitchFamily="34" charset="0"/>
            </a:rPr>
            <a:t>Vision</a:t>
          </a:r>
          <a:r>
            <a:rPr lang="en-GB" sz="5000" dirty="0"/>
            <a:t> </a:t>
          </a:r>
        </a:p>
      </dgm:t>
    </dgm:pt>
    <dgm:pt modelId="{F811F942-531B-4AAD-87B8-24BFF427EC0A}" type="parTrans" cxnId="{98C6A2AD-878A-457D-8A35-E042FDB3A67A}">
      <dgm:prSet/>
      <dgm:spPr/>
      <dgm:t>
        <a:bodyPr/>
        <a:lstStyle/>
        <a:p>
          <a:endParaRPr lang="en-GB"/>
        </a:p>
      </dgm:t>
    </dgm:pt>
    <dgm:pt modelId="{5DBBEB45-D5FD-4A8F-8A47-3FC196E6F16D}" type="sibTrans" cxnId="{98C6A2AD-878A-457D-8A35-E042FDB3A67A}">
      <dgm:prSet/>
      <dgm:spPr/>
      <dgm:t>
        <a:bodyPr/>
        <a:lstStyle/>
        <a:p>
          <a:endParaRPr lang="en-GB"/>
        </a:p>
      </dgm:t>
    </dgm:pt>
    <dgm:pt modelId="{7B944063-C610-4F44-B9E4-125D61EC366C}">
      <dgm:prSet phldrT="[Text]" custT="1"/>
      <dgm:spPr/>
      <dgm:t>
        <a:bodyPr/>
        <a:lstStyle/>
        <a:p>
          <a:r>
            <a:rPr lang="en-GB" sz="4800" dirty="0">
              <a:latin typeface="Tahoma" panose="020B0604030504040204" pitchFamily="34" charset="0"/>
              <a:ea typeface="Tahoma" panose="020B0604030504040204" pitchFamily="34" charset="0"/>
              <a:cs typeface="Tahoma" panose="020B0604030504040204" pitchFamily="34" charset="0"/>
            </a:rPr>
            <a:t>Provision</a:t>
          </a:r>
        </a:p>
      </dgm:t>
    </dgm:pt>
    <dgm:pt modelId="{C97CBD22-CCEA-4E27-BB9D-31771E217137}" type="parTrans" cxnId="{FC6C4F5D-C2A5-403B-973C-ED47DA4AA6B8}">
      <dgm:prSet/>
      <dgm:spPr/>
      <dgm:t>
        <a:bodyPr/>
        <a:lstStyle/>
        <a:p>
          <a:endParaRPr lang="en-GB"/>
        </a:p>
      </dgm:t>
    </dgm:pt>
    <dgm:pt modelId="{9DB11F6F-0A52-4151-B864-8E62C5428858}" type="sibTrans" cxnId="{FC6C4F5D-C2A5-403B-973C-ED47DA4AA6B8}">
      <dgm:prSet/>
      <dgm:spPr/>
      <dgm:t>
        <a:bodyPr/>
        <a:lstStyle/>
        <a:p>
          <a:endParaRPr lang="en-GB"/>
        </a:p>
      </dgm:t>
    </dgm:pt>
    <dgm:pt modelId="{84433695-8D79-48AA-974A-D7A16026487E}">
      <dgm:prSet phldrT="[Text]" custT="1"/>
      <dgm:spPr/>
      <dgm:t>
        <a:bodyPr/>
        <a:lstStyle/>
        <a:p>
          <a:r>
            <a:rPr lang="en-GB" sz="4800" dirty="0">
              <a:latin typeface="Tahoma" panose="020B0604030504040204" pitchFamily="34" charset="0"/>
              <a:ea typeface="Tahoma" panose="020B0604030504040204" pitchFamily="34" charset="0"/>
              <a:cs typeface="Tahoma" panose="020B0604030504040204" pitchFamily="34" charset="0"/>
            </a:rPr>
            <a:t>Impact</a:t>
          </a:r>
          <a:r>
            <a:rPr lang="en-GB" sz="5000" dirty="0"/>
            <a:t> </a:t>
          </a:r>
        </a:p>
      </dgm:t>
    </dgm:pt>
    <dgm:pt modelId="{BAAD1B57-CC06-4F24-BBB4-DFAC5368272F}" type="parTrans" cxnId="{99AFB99B-8448-4868-A3EB-3574CFF008EB}">
      <dgm:prSet/>
      <dgm:spPr/>
      <dgm:t>
        <a:bodyPr/>
        <a:lstStyle/>
        <a:p>
          <a:endParaRPr lang="en-GB"/>
        </a:p>
      </dgm:t>
    </dgm:pt>
    <dgm:pt modelId="{A17BD026-D44F-4B04-8194-A6673CEB5C1E}" type="sibTrans" cxnId="{99AFB99B-8448-4868-A3EB-3574CFF008EB}">
      <dgm:prSet/>
      <dgm:spPr/>
      <dgm:t>
        <a:bodyPr/>
        <a:lstStyle/>
        <a:p>
          <a:endParaRPr lang="en-GB"/>
        </a:p>
      </dgm:t>
    </dgm:pt>
    <dgm:pt modelId="{E6E3D1D1-530E-4D17-9697-FA57C8D57AEE}" type="pres">
      <dgm:prSet presAssocID="{19F7113F-5236-4546-A915-97C10EB0CF9D}" presName="Name0" presStyleCnt="0">
        <dgm:presLayoutVars>
          <dgm:dir/>
          <dgm:resizeHandles val="exact"/>
        </dgm:presLayoutVars>
      </dgm:prSet>
      <dgm:spPr/>
    </dgm:pt>
    <dgm:pt modelId="{CE2B6C8A-8D04-4264-AF99-2B8FF17839EB}" type="pres">
      <dgm:prSet presAssocID="{30DB2CDB-CA67-40A4-BC95-4802927D497A}" presName="composite" presStyleCnt="0"/>
      <dgm:spPr/>
    </dgm:pt>
    <dgm:pt modelId="{9F74DC9D-8625-4CC7-9FE8-EE583821CA0D}" type="pres">
      <dgm:prSet presAssocID="{30DB2CDB-CA67-40A4-BC95-4802927D497A}" presName="rect1" presStyleLbl="trAlignAcc1" presStyleIdx="0" presStyleCnt="3">
        <dgm:presLayoutVars>
          <dgm:bulletEnabled val="1"/>
        </dgm:presLayoutVars>
      </dgm:prSet>
      <dgm:spPr/>
    </dgm:pt>
    <dgm:pt modelId="{FC9A19FE-4692-4B8D-9CCB-73A8CCB418C0}" type="pres">
      <dgm:prSet presAssocID="{30DB2CDB-CA67-40A4-BC95-4802927D497A}" presName="rect2" presStyleLbl="fgImgPlace1" presStyleIdx="0" presStyleCnt="3"/>
      <dgm:spPr/>
    </dgm:pt>
    <dgm:pt modelId="{088EFF5B-635C-4A3E-8A1B-B562260EB198}" type="pres">
      <dgm:prSet presAssocID="{5DBBEB45-D5FD-4A8F-8A47-3FC196E6F16D}" presName="sibTrans" presStyleCnt="0"/>
      <dgm:spPr/>
    </dgm:pt>
    <dgm:pt modelId="{722CFC02-8DAF-42D9-AA13-67FE9B822C55}" type="pres">
      <dgm:prSet presAssocID="{7B944063-C610-4F44-B9E4-125D61EC366C}" presName="composite" presStyleCnt="0"/>
      <dgm:spPr/>
    </dgm:pt>
    <dgm:pt modelId="{7F806DE6-CCE7-46EE-B911-85445A55D794}" type="pres">
      <dgm:prSet presAssocID="{7B944063-C610-4F44-B9E4-125D61EC366C}" presName="rect1" presStyleLbl="trAlignAcc1" presStyleIdx="1" presStyleCnt="3">
        <dgm:presLayoutVars>
          <dgm:bulletEnabled val="1"/>
        </dgm:presLayoutVars>
      </dgm:prSet>
      <dgm:spPr/>
    </dgm:pt>
    <dgm:pt modelId="{7B5BCFD1-7B1B-49D0-A78B-58CD7A5B5880}" type="pres">
      <dgm:prSet presAssocID="{7B944063-C610-4F44-B9E4-125D61EC366C}" presName="rect2" presStyleLbl="fgImgPlace1" presStyleIdx="1" presStyleCnt="3"/>
      <dgm:spPr/>
    </dgm:pt>
    <dgm:pt modelId="{6DAFC714-1C06-4004-8B07-C88EBB509F90}" type="pres">
      <dgm:prSet presAssocID="{9DB11F6F-0A52-4151-B864-8E62C5428858}" presName="sibTrans" presStyleCnt="0"/>
      <dgm:spPr/>
    </dgm:pt>
    <dgm:pt modelId="{A1CDA518-6419-49F7-B362-03A3068D4D71}" type="pres">
      <dgm:prSet presAssocID="{84433695-8D79-48AA-974A-D7A16026487E}" presName="composite" presStyleCnt="0"/>
      <dgm:spPr/>
    </dgm:pt>
    <dgm:pt modelId="{4F3B7774-48C2-4154-A25E-43CE416DA89B}" type="pres">
      <dgm:prSet presAssocID="{84433695-8D79-48AA-974A-D7A16026487E}" presName="rect1" presStyleLbl="trAlignAcc1" presStyleIdx="2" presStyleCnt="3">
        <dgm:presLayoutVars>
          <dgm:bulletEnabled val="1"/>
        </dgm:presLayoutVars>
      </dgm:prSet>
      <dgm:spPr/>
    </dgm:pt>
    <dgm:pt modelId="{AA6151F1-9C0B-4648-9E53-37DBCC5F1EDE}" type="pres">
      <dgm:prSet presAssocID="{84433695-8D79-48AA-974A-D7A16026487E}" presName="rect2" presStyleLbl="fgImgPlace1" presStyleIdx="2" presStyleCnt="3"/>
      <dgm:spPr/>
    </dgm:pt>
  </dgm:ptLst>
  <dgm:cxnLst>
    <dgm:cxn modelId="{A92D2F07-9AA6-9D44-ACCE-12B6F64ACDC6}" type="presOf" srcId="{84433695-8D79-48AA-974A-D7A16026487E}" destId="{4F3B7774-48C2-4154-A25E-43CE416DA89B}" srcOrd="0" destOrd="0" presId="urn:microsoft.com/office/officeart/2008/layout/PictureStrips"/>
    <dgm:cxn modelId="{76FC163C-9C6C-CA47-8050-83F061834099}" type="presOf" srcId="{7B944063-C610-4F44-B9E4-125D61EC366C}" destId="{7F806DE6-CCE7-46EE-B911-85445A55D794}" srcOrd="0" destOrd="0" presId="urn:microsoft.com/office/officeart/2008/layout/PictureStrips"/>
    <dgm:cxn modelId="{FC6C4F5D-C2A5-403B-973C-ED47DA4AA6B8}" srcId="{19F7113F-5236-4546-A915-97C10EB0CF9D}" destId="{7B944063-C610-4F44-B9E4-125D61EC366C}" srcOrd="1" destOrd="0" parTransId="{C97CBD22-CCEA-4E27-BB9D-31771E217137}" sibTransId="{9DB11F6F-0A52-4151-B864-8E62C5428858}"/>
    <dgm:cxn modelId="{99AFB99B-8448-4868-A3EB-3574CFF008EB}" srcId="{19F7113F-5236-4546-A915-97C10EB0CF9D}" destId="{84433695-8D79-48AA-974A-D7A16026487E}" srcOrd="2" destOrd="0" parTransId="{BAAD1B57-CC06-4F24-BBB4-DFAC5368272F}" sibTransId="{A17BD026-D44F-4B04-8194-A6673CEB5C1E}"/>
    <dgm:cxn modelId="{98C6A2AD-878A-457D-8A35-E042FDB3A67A}" srcId="{19F7113F-5236-4546-A915-97C10EB0CF9D}" destId="{30DB2CDB-CA67-40A4-BC95-4802927D497A}" srcOrd="0" destOrd="0" parTransId="{F811F942-531B-4AAD-87B8-24BFF427EC0A}" sibTransId="{5DBBEB45-D5FD-4A8F-8A47-3FC196E6F16D}"/>
    <dgm:cxn modelId="{D3E586C3-D7F1-DB40-8754-196CC261C08E}" type="presOf" srcId="{19F7113F-5236-4546-A915-97C10EB0CF9D}" destId="{E6E3D1D1-530E-4D17-9697-FA57C8D57AEE}" srcOrd="0" destOrd="0" presId="urn:microsoft.com/office/officeart/2008/layout/PictureStrips"/>
    <dgm:cxn modelId="{0475C7E3-91B6-0C45-AFBF-41B478E3416E}" type="presOf" srcId="{30DB2CDB-CA67-40A4-BC95-4802927D497A}" destId="{9F74DC9D-8625-4CC7-9FE8-EE583821CA0D}" srcOrd="0" destOrd="0" presId="urn:microsoft.com/office/officeart/2008/layout/PictureStrips"/>
    <dgm:cxn modelId="{FF388BBA-0A2B-9143-B852-1C8A1C2B3FA2}" type="presParOf" srcId="{E6E3D1D1-530E-4D17-9697-FA57C8D57AEE}" destId="{CE2B6C8A-8D04-4264-AF99-2B8FF17839EB}" srcOrd="0" destOrd="0" presId="urn:microsoft.com/office/officeart/2008/layout/PictureStrips"/>
    <dgm:cxn modelId="{06CF6122-01BD-314F-9EC1-200D8655FF49}" type="presParOf" srcId="{CE2B6C8A-8D04-4264-AF99-2B8FF17839EB}" destId="{9F74DC9D-8625-4CC7-9FE8-EE583821CA0D}" srcOrd="0" destOrd="0" presId="urn:microsoft.com/office/officeart/2008/layout/PictureStrips"/>
    <dgm:cxn modelId="{0FC406D8-762D-DB4B-AE7C-83E5CE15DC7C}" type="presParOf" srcId="{CE2B6C8A-8D04-4264-AF99-2B8FF17839EB}" destId="{FC9A19FE-4692-4B8D-9CCB-73A8CCB418C0}" srcOrd="1" destOrd="0" presId="urn:microsoft.com/office/officeart/2008/layout/PictureStrips"/>
    <dgm:cxn modelId="{C9BDD4CC-52F0-E64A-9ACE-2086927BE8EE}" type="presParOf" srcId="{E6E3D1D1-530E-4D17-9697-FA57C8D57AEE}" destId="{088EFF5B-635C-4A3E-8A1B-B562260EB198}" srcOrd="1" destOrd="0" presId="urn:microsoft.com/office/officeart/2008/layout/PictureStrips"/>
    <dgm:cxn modelId="{18192CF9-E99D-8F43-8849-EB8973CF7F0D}" type="presParOf" srcId="{E6E3D1D1-530E-4D17-9697-FA57C8D57AEE}" destId="{722CFC02-8DAF-42D9-AA13-67FE9B822C55}" srcOrd="2" destOrd="0" presId="urn:microsoft.com/office/officeart/2008/layout/PictureStrips"/>
    <dgm:cxn modelId="{FC8E16DA-593A-EC4A-858A-F2F54C52D417}" type="presParOf" srcId="{722CFC02-8DAF-42D9-AA13-67FE9B822C55}" destId="{7F806DE6-CCE7-46EE-B911-85445A55D794}" srcOrd="0" destOrd="0" presId="urn:microsoft.com/office/officeart/2008/layout/PictureStrips"/>
    <dgm:cxn modelId="{E279F8C8-AE25-584F-BEE6-C830B704B6A5}" type="presParOf" srcId="{722CFC02-8DAF-42D9-AA13-67FE9B822C55}" destId="{7B5BCFD1-7B1B-49D0-A78B-58CD7A5B5880}" srcOrd="1" destOrd="0" presId="urn:microsoft.com/office/officeart/2008/layout/PictureStrips"/>
    <dgm:cxn modelId="{2AE97F07-4E39-BF4A-BADA-18DEB6467466}" type="presParOf" srcId="{E6E3D1D1-530E-4D17-9697-FA57C8D57AEE}" destId="{6DAFC714-1C06-4004-8B07-C88EBB509F90}" srcOrd="3" destOrd="0" presId="urn:microsoft.com/office/officeart/2008/layout/PictureStrips"/>
    <dgm:cxn modelId="{34930854-D982-2640-A67A-124855C20314}" type="presParOf" srcId="{E6E3D1D1-530E-4D17-9697-FA57C8D57AEE}" destId="{A1CDA518-6419-49F7-B362-03A3068D4D71}" srcOrd="4" destOrd="0" presId="urn:microsoft.com/office/officeart/2008/layout/PictureStrips"/>
    <dgm:cxn modelId="{0C6D4C17-A52C-5140-B900-D3048F8A54F1}" type="presParOf" srcId="{A1CDA518-6419-49F7-B362-03A3068D4D71}" destId="{4F3B7774-48C2-4154-A25E-43CE416DA89B}" srcOrd="0" destOrd="0" presId="urn:microsoft.com/office/officeart/2008/layout/PictureStrips"/>
    <dgm:cxn modelId="{29D87945-89B5-124D-B4E9-C0FE699ECB1C}" type="presParOf" srcId="{A1CDA518-6419-49F7-B362-03A3068D4D71}" destId="{AA6151F1-9C0B-4648-9E53-37DBCC5F1ED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4ABC-6D6E-45A9-9911-A00D91264B86}">
      <dsp:nvSpPr>
        <dsp:cNvPr id="0" name=""/>
        <dsp:cNvSpPr/>
      </dsp:nvSpPr>
      <dsp:spPr>
        <a:xfrm>
          <a:off x="12468" y="72"/>
          <a:ext cx="1444097" cy="1444097"/>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Deeply Christian sets the criteria </a:t>
          </a:r>
        </a:p>
      </dsp:txBody>
      <dsp:txXfrm>
        <a:off x="223951" y="211555"/>
        <a:ext cx="1021131" cy="1021131"/>
      </dsp:txXfrm>
    </dsp:sp>
    <dsp:sp modelId="{BD01D8AD-D454-4D2E-8ADA-333F328BC1E6}">
      <dsp:nvSpPr>
        <dsp:cNvPr id="0" name=""/>
        <dsp:cNvSpPr/>
      </dsp:nvSpPr>
      <dsp:spPr>
        <a:xfrm>
          <a:off x="315729" y="1561431"/>
          <a:ext cx="837576" cy="83757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6750" y="1881720"/>
        <a:ext cx="615534" cy="196998"/>
      </dsp:txXfrm>
    </dsp:sp>
    <dsp:sp modelId="{CAA03968-D009-4ADF-96B7-FF2EE531852D}">
      <dsp:nvSpPr>
        <dsp:cNvPr id="0" name=""/>
        <dsp:cNvSpPr/>
      </dsp:nvSpPr>
      <dsp:spPr>
        <a:xfrm>
          <a:off x="12468" y="2516269"/>
          <a:ext cx="1444097" cy="1444097"/>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Diocesan vision sets the context </a:t>
          </a:r>
        </a:p>
      </dsp:txBody>
      <dsp:txXfrm>
        <a:off x="223951" y="2727752"/>
        <a:ext cx="1021131" cy="1021131"/>
      </dsp:txXfrm>
    </dsp:sp>
    <dsp:sp modelId="{B1D6FC6D-FE49-4938-AD0B-38C24D9BB8E2}">
      <dsp:nvSpPr>
        <dsp:cNvPr id="0" name=""/>
        <dsp:cNvSpPr/>
      </dsp:nvSpPr>
      <dsp:spPr>
        <a:xfrm>
          <a:off x="1673181" y="1711617"/>
          <a:ext cx="459223" cy="537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673181" y="1819058"/>
        <a:ext cx="321456" cy="322322"/>
      </dsp:txXfrm>
    </dsp:sp>
    <dsp:sp modelId="{D16BB56D-AD6C-44B1-8E27-8D154ECAD457}">
      <dsp:nvSpPr>
        <dsp:cNvPr id="0" name=""/>
        <dsp:cNvSpPr/>
      </dsp:nvSpPr>
      <dsp:spPr>
        <a:xfrm>
          <a:off x="2323025" y="465361"/>
          <a:ext cx="2561049" cy="3029717"/>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The school’s vision must be unique to the community </a:t>
          </a:r>
        </a:p>
      </dsp:txBody>
      <dsp:txXfrm>
        <a:off x="2698082" y="909053"/>
        <a:ext cx="1810935" cy="2142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4DC9D-8625-4CC7-9FE8-EE583821CA0D}">
      <dsp:nvSpPr>
        <dsp:cNvPr id="0" name=""/>
        <dsp:cNvSpPr/>
      </dsp:nvSpPr>
      <dsp:spPr>
        <a:xfrm>
          <a:off x="359293" y="436974"/>
          <a:ext cx="3464361" cy="108261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329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latin typeface="Tahoma" panose="020B0604030504040204" pitchFamily="34" charset="0"/>
              <a:ea typeface="Tahoma" panose="020B0604030504040204" pitchFamily="34" charset="0"/>
              <a:cs typeface="Tahoma" panose="020B0604030504040204" pitchFamily="34" charset="0"/>
            </a:rPr>
            <a:t>Vision</a:t>
          </a:r>
          <a:r>
            <a:rPr lang="en-GB" sz="5000" kern="1200" dirty="0"/>
            <a:t> </a:t>
          </a:r>
        </a:p>
      </dsp:txBody>
      <dsp:txXfrm>
        <a:off x="359293" y="436974"/>
        <a:ext cx="3464361" cy="1082612"/>
      </dsp:txXfrm>
    </dsp:sp>
    <dsp:sp modelId="{FC9A19FE-4692-4B8D-9CCB-73A8CCB418C0}">
      <dsp:nvSpPr>
        <dsp:cNvPr id="0" name=""/>
        <dsp:cNvSpPr/>
      </dsp:nvSpPr>
      <dsp:spPr>
        <a:xfrm>
          <a:off x="214945" y="280596"/>
          <a:ext cx="757829" cy="1136743"/>
        </a:xfrm>
        <a:prstGeom prst="rect">
          <a:avLst/>
        </a:prstGeom>
        <a:solidFill>
          <a:schemeClr val="accent1">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06DE6-CCE7-46EE-B911-85445A55D794}">
      <dsp:nvSpPr>
        <dsp:cNvPr id="0" name=""/>
        <dsp:cNvSpPr/>
      </dsp:nvSpPr>
      <dsp:spPr>
        <a:xfrm>
          <a:off x="359293" y="1799863"/>
          <a:ext cx="3464361" cy="108261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329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latin typeface="Tahoma" panose="020B0604030504040204" pitchFamily="34" charset="0"/>
              <a:ea typeface="Tahoma" panose="020B0604030504040204" pitchFamily="34" charset="0"/>
              <a:cs typeface="Tahoma" panose="020B0604030504040204" pitchFamily="34" charset="0"/>
            </a:rPr>
            <a:t>Provision</a:t>
          </a:r>
        </a:p>
      </dsp:txBody>
      <dsp:txXfrm>
        <a:off x="359293" y="1799863"/>
        <a:ext cx="3464361" cy="1082612"/>
      </dsp:txXfrm>
    </dsp:sp>
    <dsp:sp modelId="{7B5BCFD1-7B1B-49D0-A78B-58CD7A5B5880}">
      <dsp:nvSpPr>
        <dsp:cNvPr id="0" name=""/>
        <dsp:cNvSpPr/>
      </dsp:nvSpPr>
      <dsp:spPr>
        <a:xfrm>
          <a:off x="214945" y="1643486"/>
          <a:ext cx="757829" cy="1136743"/>
        </a:xfrm>
        <a:prstGeom prst="rect">
          <a:avLst/>
        </a:prstGeom>
        <a:solidFill>
          <a:schemeClr val="accent1">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B7774-48C2-4154-A25E-43CE416DA89B}">
      <dsp:nvSpPr>
        <dsp:cNvPr id="0" name=""/>
        <dsp:cNvSpPr/>
      </dsp:nvSpPr>
      <dsp:spPr>
        <a:xfrm>
          <a:off x="359293" y="3162753"/>
          <a:ext cx="3464361" cy="1082612"/>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329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latin typeface="Tahoma" panose="020B0604030504040204" pitchFamily="34" charset="0"/>
              <a:ea typeface="Tahoma" panose="020B0604030504040204" pitchFamily="34" charset="0"/>
              <a:cs typeface="Tahoma" panose="020B0604030504040204" pitchFamily="34" charset="0"/>
            </a:rPr>
            <a:t>Impact</a:t>
          </a:r>
          <a:r>
            <a:rPr lang="en-GB" sz="5000" kern="1200" dirty="0"/>
            <a:t> </a:t>
          </a:r>
        </a:p>
      </dsp:txBody>
      <dsp:txXfrm>
        <a:off x="359293" y="3162753"/>
        <a:ext cx="3464361" cy="1082612"/>
      </dsp:txXfrm>
    </dsp:sp>
    <dsp:sp modelId="{AA6151F1-9C0B-4648-9E53-37DBCC5F1EDE}">
      <dsp:nvSpPr>
        <dsp:cNvPr id="0" name=""/>
        <dsp:cNvSpPr/>
      </dsp:nvSpPr>
      <dsp:spPr>
        <a:xfrm>
          <a:off x="214945" y="3006375"/>
          <a:ext cx="757829" cy="1136743"/>
        </a:xfrm>
        <a:prstGeom prst="rect">
          <a:avLst/>
        </a:prstGeom>
        <a:solidFill>
          <a:schemeClr val="accent1">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6967"/>
          </a:xfrm>
          <a:prstGeom prst="rect">
            <a:avLst/>
          </a:prstGeom>
        </p:spPr>
        <p:txBody>
          <a:bodyPr vert="horz" lIns="91449" tIns="45725" rIns="91449" bIns="45725" rtlCol="0"/>
          <a:lstStyle>
            <a:lvl1pPr algn="l">
              <a:defRPr sz="1200"/>
            </a:lvl1pPr>
          </a:lstStyle>
          <a:p>
            <a:r>
              <a:rPr lang="en-GB"/>
              <a:t>SIAMS: Are you ready?</a:t>
            </a:r>
          </a:p>
        </p:txBody>
      </p:sp>
      <p:sp>
        <p:nvSpPr>
          <p:cNvPr id="3" name="Date Placeholder 2"/>
          <p:cNvSpPr>
            <a:spLocks noGrp="1"/>
          </p:cNvSpPr>
          <p:nvPr>
            <p:ph type="dt" sz="quarter" idx="1"/>
          </p:nvPr>
        </p:nvSpPr>
        <p:spPr>
          <a:xfrm>
            <a:off x="3850587" y="0"/>
            <a:ext cx="2947088" cy="496967"/>
          </a:xfrm>
          <a:prstGeom prst="rect">
            <a:avLst/>
          </a:prstGeom>
        </p:spPr>
        <p:txBody>
          <a:bodyPr vert="horz" lIns="91449" tIns="45725" rIns="91449" bIns="45725" rtlCol="0"/>
          <a:lstStyle>
            <a:lvl1pPr algn="r">
              <a:defRPr sz="1200"/>
            </a:lvl1pPr>
          </a:lstStyle>
          <a:p>
            <a:r>
              <a:rPr lang="en-GB"/>
              <a:t>4 February 2020</a:t>
            </a:r>
          </a:p>
        </p:txBody>
      </p:sp>
      <p:sp>
        <p:nvSpPr>
          <p:cNvPr id="4" name="Footer Placeholder 3"/>
          <p:cNvSpPr>
            <a:spLocks noGrp="1"/>
          </p:cNvSpPr>
          <p:nvPr>
            <p:ph type="ftr" sz="quarter" idx="2"/>
          </p:nvPr>
        </p:nvSpPr>
        <p:spPr>
          <a:xfrm>
            <a:off x="0" y="9431259"/>
            <a:ext cx="2947088" cy="496967"/>
          </a:xfrm>
          <a:prstGeom prst="rect">
            <a:avLst/>
          </a:prstGeom>
        </p:spPr>
        <p:txBody>
          <a:bodyPr vert="horz" lIns="91449" tIns="45725" rIns="91449" bIns="45725" rtlCol="0" anchor="b"/>
          <a:lstStyle>
            <a:lvl1pPr algn="l">
              <a:defRPr sz="1200"/>
            </a:lvl1pPr>
          </a:lstStyle>
          <a:p>
            <a:endParaRPr lang="en-GB"/>
          </a:p>
        </p:txBody>
      </p:sp>
      <p:sp>
        <p:nvSpPr>
          <p:cNvPr id="5" name="Slide Number Placeholder 4"/>
          <p:cNvSpPr>
            <a:spLocks noGrp="1"/>
          </p:cNvSpPr>
          <p:nvPr>
            <p:ph type="sldNum" sz="quarter" idx="3"/>
          </p:nvPr>
        </p:nvSpPr>
        <p:spPr>
          <a:xfrm>
            <a:off x="3850587" y="9431259"/>
            <a:ext cx="2947088" cy="496967"/>
          </a:xfrm>
          <a:prstGeom prst="rect">
            <a:avLst/>
          </a:prstGeom>
        </p:spPr>
        <p:txBody>
          <a:bodyPr vert="horz" lIns="91449" tIns="45725" rIns="91449" bIns="45725" rtlCol="0" anchor="b"/>
          <a:lstStyle>
            <a:lvl1pPr algn="r">
              <a:defRPr sz="1200"/>
            </a:lvl1pPr>
          </a:lstStyle>
          <a:p>
            <a:fld id="{B53CD5B1-6082-4D14-A99C-9790F83C2F2B}" type="slidenum">
              <a:rPr lang="en-GB" smtClean="0"/>
              <a:t>‹#›</a:t>
            </a:fld>
            <a:endParaRPr lang="en-GB"/>
          </a:p>
        </p:txBody>
      </p:sp>
    </p:spTree>
    <p:extLst>
      <p:ext uri="{BB962C8B-B14F-4D97-AF65-F5344CB8AC3E}">
        <p14:creationId xmlns:p14="http://schemas.microsoft.com/office/powerpoint/2010/main" val="172009980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r>
              <a:rPr lang="en-GB"/>
              <a:t>SIAMS: Are you ready?</a:t>
            </a:r>
          </a:p>
        </p:txBody>
      </p:sp>
      <p:sp>
        <p:nvSpPr>
          <p:cNvPr id="3" name="Date Placeholder 2"/>
          <p:cNvSpPr>
            <a:spLocks noGrp="1"/>
          </p:cNvSpPr>
          <p:nvPr>
            <p:ph type="dt" idx="1"/>
          </p:nvPr>
        </p:nvSpPr>
        <p:spPr>
          <a:xfrm>
            <a:off x="3851343" y="1"/>
            <a:ext cx="2946347" cy="496490"/>
          </a:xfrm>
          <a:prstGeom prst="rect">
            <a:avLst/>
          </a:prstGeom>
        </p:spPr>
        <p:txBody>
          <a:bodyPr vert="horz" lIns="91449" tIns="45725" rIns="91449" bIns="45725" rtlCol="0"/>
          <a:lstStyle>
            <a:lvl1pPr algn="r">
              <a:defRPr sz="1200"/>
            </a:lvl1pPr>
          </a:lstStyle>
          <a:p>
            <a:r>
              <a:rPr lang="en-GB"/>
              <a:t>4 February 2020</a:t>
            </a:r>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9" tIns="45725" rIns="91449" bIns="45725" rtlCol="0" anchor="ctr"/>
          <a:lstStyle/>
          <a:p>
            <a:endParaRPr lang="en-GB"/>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49" tIns="45725" rIns="91449" bIns="457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6490"/>
          </a:xfrm>
          <a:prstGeom prst="rect">
            <a:avLst/>
          </a:prstGeom>
        </p:spPr>
        <p:txBody>
          <a:bodyPr vert="horz" lIns="91449" tIns="45725" rIns="91449" bIns="45725"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1449" tIns="45725" rIns="91449" bIns="45725" rtlCol="0" anchor="b"/>
          <a:lstStyle>
            <a:lvl1pPr algn="r">
              <a:defRPr sz="1200"/>
            </a:lvl1pPr>
          </a:lstStyle>
          <a:p>
            <a:fld id="{15CB9EAC-81CA-4AC9-B8CA-707ED75B6CCF}" type="slidenum">
              <a:rPr lang="en-GB" smtClean="0"/>
              <a:t>‹#›</a:t>
            </a:fld>
            <a:endParaRPr lang="en-GB"/>
          </a:p>
        </p:txBody>
      </p:sp>
    </p:spTree>
    <p:extLst>
      <p:ext uri="{BB962C8B-B14F-4D97-AF65-F5344CB8AC3E}">
        <p14:creationId xmlns:p14="http://schemas.microsoft.com/office/powerpoint/2010/main" val="179792262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as a school, you can articulate this, you are a good way along the road to a successful SIAMS inspection</a:t>
            </a:r>
          </a:p>
        </p:txBody>
      </p:sp>
      <p:sp>
        <p:nvSpPr>
          <p:cNvPr id="4" name="Slide Number Placeholder 3"/>
          <p:cNvSpPr>
            <a:spLocks noGrp="1"/>
          </p:cNvSpPr>
          <p:nvPr>
            <p:ph type="sldNum" sz="quarter" idx="10"/>
          </p:nvPr>
        </p:nvSpPr>
        <p:spPr/>
        <p:txBody>
          <a:bodyPr/>
          <a:lstStyle/>
          <a:p>
            <a:fld id="{15CB9EAC-81CA-4AC9-B8CA-707ED75B6CCF}" type="slidenum">
              <a:rPr lang="en-GB" smtClean="0"/>
              <a:t>7</a:t>
            </a:fld>
            <a:endParaRPr lang="en-GB"/>
          </a:p>
        </p:txBody>
      </p:sp>
      <p:sp>
        <p:nvSpPr>
          <p:cNvPr id="5" name="Date Placeholder 4">
            <a:extLst>
              <a:ext uri="{FF2B5EF4-FFF2-40B4-BE49-F238E27FC236}">
                <a16:creationId xmlns:a16="http://schemas.microsoft.com/office/drawing/2014/main" id="{5E8D09D0-9715-4152-9B5F-026E0481CB5C}"/>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8F9AADB8-C765-4423-A1AF-0223FF157FE9}"/>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303473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numerical four sections approach is one of the reasons we have considerable grade inflation.</a:t>
            </a:r>
            <a:r>
              <a:rPr lang="en-GB" baseline="0" dirty="0"/>
              <a:t> We end up with half of church schools judged to be outstanding under SIAMS.</a:t>
            </a:r>
          </a:p>
          <a:p>
            <a:r>
              <a:rPr lang="en-GB" baseline="0" dirty="0"/>
              <a:t>The inspector will still use a best fit approach. </a:t>
            </a:r>
          </a:p>
          <a:p>
            <a:r>
              <a:rPr lang="en-GB" baseline="0" dirty="0"/>
              <a:t>We have to give a grade for CW and for RE in a VA but these will be stand alone judgements. However at the same time RE and CW will contribute to the overall judgement.  </a:t>
            </a:r>
          </a:p>
          <a:p>
            <a:endParaRPr lang="en-GB" baseline="0" dirty="0"/>
          </a:p>
          <a:p>
            <a:r>
              <a:rPr lang="en-GB" dirty="0"/>
              <a:t>We</a:t>
            </a:r>
            <a:r>
              <a:rPr lang="en-GB" baseline="0" dirty="0"/>
              <a:t> have attempted to describe what we would expect to find in a ‘good’ church school, what should be the norm. Then a school that goes the extra mile  becomes an exceptional church school, one where you could confidently send other schools to look for good practice. One that you would be confident to  put in place to support a struggling church school. </a:t>
            </a:r>
          </a:p>
          <a:p>
            <a:r>
              <a:rPr lang="en-GB" baseline="0" dirty="0"/>
              <a:t>Rather than try and define what RI looks like we have borrowed the OFSTED approach of simply saying it is not yet good. </a:t>
            </a:r>
          </a:p>
          <a:p>
            <a:r>
              <a:rPr lang="en-GB" baseline="0" dirty="0"/>
              <a:t>The fourth category is ineffective as a church school. We anticipate very few of these but it remains a possibility.</a:t>
            </a:r>
            <a:endParaRPr lang="en-US" dirty="0"/>
          </a:p>
        </p:txBody>
      </p:sp>
      <p:sp>
        <p:nvSpPr>
          <p:cNvPr id="4" name="Slide Number Placeholder 3"/>
          <p:cNvSpPr>
            <a:spLocks noGrp="1"/>
          </p:cNvSpPr>
          <p:nvPr>
            <p:ph type="sldNum" sz="quarter" idx="10"/>
          </p:nvPr>
        </p:nvSpPr>
        <p:spPr/>
        <p:txBody>
          <a:bodyPr/>
          <a:lstStyle/>
          <a:p>
            <a:fld id="{15CB9EAC-81CA-4AC9-B8CA-707ED75B6CCF}" type="slidenum">
              <a:rPr lang="en-GB" smtClean="0"/>
              <a:t>18</a:t>
            </a:fld>
            <a:endParaRPr lang="en-GB"/>
          </a:p>
        </p:txBody>
      </p:sp>
      <p:sp>
        <p:nvSpPr>
          <p:cNvPr id="5" name="Date Placeholder 4">
            <a:extLst>
              <a:ext uri="{FF2B5EF4-FFF2-40B4-BE49-F238E27FC236}">
                <a16:creationId xmlns:a16="http://schemas.microsoft.com/office/drawing/2014/main" id="{EA81A2E3-E9C6-4817-AEF9-8C1DF1FB0B0B}"/>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685E4646-8B5C-4D41-82CB-0794A3A5D4E5}"/>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306141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Church school self evaluation is the responsibility of the Governors,</a:t>
            </a:r>
            <a:r>
              <a:rPr lang="en-GB" baseline="0" dirty="0"/>
              <a:t> They must make sure it happens. The school does it.  </a:t>
            </a:r>
            <a:endParaRPr lang="en-GB" dirty="0"/>
          </a:p>
          <a:p>
            <a:r>
              <a:rPr lang="en-GB" dirty="0"/>
              <a:t>Progress since the last inspection depends on what the issues were last time. In most cases this will have been five years. A lot can happen in education in 5 years!</a:t>
            </a:r>
            <a:r>
              <a:rPr lang="en-GB" baseline="0" dirty="0"/>
              <a:t> </a:t>
            </a:r>
            <a:endParaRPr lang="en-GB" dirty="0"/>
          </a:p>
          <a:p>
            <a:r>
              <a:rPr lang="en-GB" dirty="0"/>
              <a:t>This attempts to give shape and organisation to what was previously the distinctive Christian character section. SMSC is spread across the first three and this should give more sharpness to this judgement.</a:t>
            </a:r>
            <a:r>
              <a:rPr lang="en-GB" baseline="0" dirty="0"/>
              <a:t> There is little here that should be new. Mental health and RSE are the only completely new aspects and both of these require that the school has effective policies in place and that the school has it on its agenda. </a:t>
            </a:r>
          </a:p>
        </p:txBody>
      </p:sp>
      <p:sp>
        <p:nvSpPr>
          <p:cNvPr id="4" name="Slide Number Placeholder 3"/>
          <p:cNvSpPr>
            <a:spLocks noGrp="1"/>
          </p:cNvSpPr>
          <p:nvPr>
            <p:ph type="sldNum" sz="quarter" idx="10"/>
          </p:nvPr>
        </p:nvSpPr>
        <p:spPr/>
        <p:txBody>
          <a:bodyPr/>
          <a:lstStyle/>
          <a:p>
            <a:fld id="{15CB9EAC-81CA-4AC9-B8CA-707ED75B6CCF}" type="slidenum">
              <a:rPr lang="en-GB" smtClean="0"/>
              <a:t>19</a:t>
            </a:fld>
            <a:endParaRPr lang="en-GB"/>
          </a:p>
        </p:txBody>
      </p:sp>
      <p:sp>
        <p:nvSpPr>
          <p:cNvPr id="5" name="Date Placeholder 4">
            <a:extLst>
              <a:ext uri="{FF2B5EF4-FFF2-40B4-BE49-F238E27FC236}">
                <a16:creationId xmlns:a16="http://schemas.microsoft.com/office/drawing/2014/main" id="{D8364D3C-330E-47C2-82BE-231007EA9F4B}"/>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6FCA2E4E-4697-440B-8CDB-ED97795565A8}"/>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397581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5CB9EAC-81CA-4AC9-B8CA-707ED75B6CCF}" type="slidenum">
              <a:rPr lang="en-GB" smtClean="0"/>
              <a:t>20</a:t>
            </a:fld>
            <a:endParaRPr lang="en-GB"/>
          </a:p>
        </p:txBody>
      </p:sp>
      <p:sp>
        <p:nvSpPr>
          <p:cNvPr id="5" name="Date Placeholder 4">
            <a:extLst>
              <a:ext uri="{FF2B5EF4-FFF2-40B4-BE49-F238E27FC236}">
                <a16:creationId xmlns:a16="http://schemas.microsoft.com/office/drawing/2014/main" id="{727848C3-05E8-4715-B96B-575F55301D81}"/>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C506735E-126F-4973-BD74-96C8C96D8513}"/>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146199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used to be used as exemplars of good quality ethos </a:t>
            </a:r>
            <a:r>
              <a:rPr lang="en-US" dirty="0" err="1"/>
              <a:t>etc</a:t>
            </a:r>
            <a:r>
              <a:rPr lang="en-US" dirty="0"/>
              <a:t> displays in church schools.  Whilst these sorts of displays are important, the new schedule requires something much deeper. </a:t>
            </a:r>
          </a:p>
        </p:txBody>
      </p:sp>
      <p:sp>
        <p:nvSpPr>
          <p:cNvPr id="4" name="Slide Number Placeholder 3"/>
          <p:cNvSpPr>
            <a:spLocks noGrp="1"/>
          </p:cNvSpPr>
          <p:nvPr>
            <p:ph type="sldNum" sz="quarter" idx="10"/>
          </p:nvPr>
        </p:nvSpPr>
        <p:spPr/>
        <p:txBody>
          <a:bodyPr/>
          <a:lstStyle/>
          <a:p>
            <a:fld id="{15CB9EAC-81CA-4AC9-B8CA-707ED75B6CCF}" type="slidenum">
              <a:rPr lang="en-GB" smtClean="0"/>
              <a:t>22</a:t>
            </a:fld>
            <a:endParaRPr lang="en-GB"/>
          </a:p>
        </p:txBody>
      </p:sp>
      <p:sp>
        <p:nvSpPr>
          <p:cNvPr id="5" name="Date Placeholder 4">
            <a:extLst>
              <a:ext uri="{FF2B5EF4-FFF2-40B4-BE49-F238E27FC236}">
                <a16:creationId xmlns:a16="http://schemas.microsoft.com/office/drawing/2014/main" id="{04D1E483-0BCB-4013-B43D-8B1875008140}"/>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012E3B25-EAA6-4D8F-A813-612E5F428C37}"/>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262840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important message to get across. This SIAMS schedule is not about imposing the Church of England Education Office vision. Each school must have a unique vision tailored to its context BUT there are certain elements or principles that all church schools must include.</a:t>
            </a:r>
          </a:p>
          <a:p>
            <a:endParaRPr lang="en-GB" dirty="0"/>
          </a:p>
          <a:p>
            <a:pPr marL="228623" indent="-228623">
              <a:buFont typeface="+mj-lt"/>
              <a:buAutoNum type="arabicPeriod"/>
            </a:pPr>
            <a:r>
              <a:rPr lang="en-GB" dirty="0"/>
              <a:t>There must be a  decent standard of education. This is what the school is funded for </a:t>
            </a:r>
          </a:p>
          <a:p>
            <a:pPr marL="228623" indent="-228623">
              <a:buFont typeface="+mj-lt"/>
              <a:buAutoNum type="arabicPeriod"/>
            </a:pPr>
            <a:r>
              <a:rPr lang="en-GB" dirty="0"/>
              <a:t>Any church school must develop the character of the individual to be the best person they were created to be (aspiration) and there must be a concern for the collective good of society (hope) </a:t>
            </a:r>
          </a:p>
          <a:p>
            <a:pPr marL="228623" indent="-228623">
              <a:buFont typeface="+mj-lt"/>
              <a:buAutoNum type="arabicPeriod"/>
            </a:pPr>
            <a:r>
              <a:rPr lang="en-GB" dirty="0"/>
              <a:t>Pupils must learn how to live well together in society </a:t>
            </a:r>
          </a:p>
          <a:p>
            <a:pPr marL="228623" indent="-228623">
              <a:buFont typeface="+mj-lt"/>
              <a:buAutoNum type="arabicPeriod"/>
            </a:pPr>
            <a:r>
              <a:rPr lang="en-GB" dirty="0"/>
              <a:t>They must treat all with respect and dignity.  </a:t>
            </a:r>
          </a:p>
          <a:p>
            <a:pPr marL="228623" indent="-228623">
              <a:buFont typeface="+mj-lt"/>
              <a:buAutoNum type="arabicPeriod"/>
            </a:pPr>
            <a:endParaRPr lang="en-GB" dirty="0"/>
          </a:p>
          <a:p>
            <a:pPr marL="228623" indent="-228623" defTabSz="914491" eaLnBrk="0" fontAlgn="base" hangingPunct="0">
              <a:spcBef>
                <a:spcPct val="30000"/>
              </a:spcBef>
              <a:spcAft>
                <a:spcPct val="0"/>
              </a:spcAft>
              <a:defRPr/>
            </a:pPr>
            <a:r>
              <a:rPr lang="en-GB" dirty="0"/>
              <a:t>It is time we are honest with parents and the public about what we are doing. As schools become less and less ‘Bog standard’ all schools should be clear about the who we are and why we are here. </a:t>
            </a:r>
          </a:p>
          <a:p>
            <a:pPr marL="228623" indent="-228623" defTabSz="914491" eaLnBrk="0" fontAlgn="base" hangingPunct="0">
              <a:spcBef>
                <a:spcPct val="30000"/>
              </a:spcBef>
              <a:spcAft>
                <a:spcPct val="0"/>
              </a:spcAft>
              <a:defRPr/>
            </a:pPr>
            <a:endParaRPr lang="en-GB" dirty="0"/>
          </a:p>
          <a:p>
            <a:pPr marL="228623" indent="-228623" defTabSz="914491" eaLnBrk="0" fontAlgn="base" hangingPunct="0">
              <a:spcBef>
                <a:spcPct val="30000"/>
              </a:spcBef>
              <a:spcAft>
                <a:spcPct val="0"/>
              </a:spcAft>
              <a:defRPr/>
            </a:pPr>
            <a:r>
              <a:rPr lang="en-GB" dirty="0"/>
              <a:t>The Christian vision of the school will be written</a:t>
            </a:r>
            <a:r>
              <a:rPr lang="en-GB" baseline="0" dirty="0"/>
              <a:t> on the front page of the report</a:t>
            </a:r>
            <a:endParaRPr lang="en-GB" dirty="0"/>
          </a:p>
          <a:p>
            <a:endParaRPr lang="en-US" dirty="0"/>
          </a:p>
        </p:txBody>
      </p:sp>
      <p:sp>
        <p:nvSpPr>
          <p:cNvPr id="4" name="Slide Number Placeholder 3"/>
          <p:cNvSpPr>
            <a:spLocks noGrp="1"/>
          </p:cNvSpPr>
          <p:nvPr>
            <p:ph type="sldNum" sz="quarter" idx="10"/>
          </p:nvPr>
        </p:nvSpPr>
        <p:spPr/>
        <p:txBody>
          <a:bodyPr/>
          <a:lstStyle/>
          <a:p>
            <a:fld id="{15CB9EAC-81CA-4AC9-B8CA-707ED75B6CCF}" type="slidenum">
              <a:rPr lang="en-GB" smtClean="0"/>
              <a:t>8</a:t>
            </a:fld>
            <a:endParaRPr lang="en-GB"/>
          </a:p>
        </p:txBody>
      </p:sp>
      <p:sp>
        <p:nvSpPr>
          <p:cNvPr id="5" name="Date Placeholder 4">
            <a:extLst>
              <a:ext uri="{FF2B5EF4-FFF2-40B4-BE49-F238E27FC236}">
                <a16:creationId xmlns:a16="http://schemas.microsoft.com/office/drawing/2014/main" id="{6DAED8CA-18A0-449F-93E6-F2ABB183A0F1}"/>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6DA436CF-746B-4C8A-BA6A-BEEE2441DF90}"/>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62632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school’s patron is the Archangel Gabriel</a:t>
            </a:r>
            <a:r>
              <a:rPr lang="en-GB" baseline="0" dirty="0"/>
              <a:t> - t</a:t>
            </a:r>
            <a:r>
              <a:rPr lang="en-GB" dirty="0"/>
              <a:t>he logo is a ring of Gabriel’s trumpets.</a:t>
            </a:r>
          </a:p>
          <a:p>
            <a:r>
              <a:rPr lang="en-GB" dirty="0"/>
              <a:t>Gabriel is the bringer</a:t>
            </a:r>
            <a:r>
              <a:rPr lang="en-GB" baseline="0" dirty="0"/>
              <a:t> of Good News from God, and we want our students and our school to be beacons of Good News.</a:t>
            </a:r>
          </a:p>
          <a:p>
            <a:endParaRPr lang="en-GB" baseline="0" dirty="0"/>
          </a:p>
          <a:p>
            <a:r>
              <a:rPr lang="en-GB" baseline="0" dirty="0"/>
              <a:t>Two of our school values are Generosity of Spirit (our attitudes towards others) and Service to Others (our actions).</a:t>
            </a:r>
          </a:p>
          <a:p>
            <a:r>
              <a:rPr lang="en-GB" baseline="0" dirty="0"/>
              <a:t>One of the places we get our values is in the Parable of the Good Samaritan.</a:t>
            </a:r>
          </a:p>
          <a:p>
            <a:r>
              <a:rPr lang="en-GB" baseline="0" dirty="0"/>
              <a:t>This is a more radical story that we usually think – the Samaritan was of a different race, religion and culture to the man – but he was the one who recognised him as a neighbour.  The Samaritan represents the person you hate. The theology here is one of radical hospitality. </a:t>
            </a:r>
            <a:endParaRPr lang="en-GB" dirty="0"/>
          </a:p>
        </p:txBody>
      </p:sp>
      <p:sp>
        <p:nvSpPr>
          <p:cNvPr id="4" name="Slide Number Placeholder 3"/>
          <p:cNvSpPr>
            <a:spLocks noGrp="1"/>
          </p:cNvSpPr>
          <p:nvPr>
            <p:ph type="sldNum" sz="quarter" idx="10"/>
          </p:nvPr>
        </p:nvSpPr>
        <p:spPr/>
        <p:txBody>
          <a:bodyPr/>
          <a:lstStyle/>
          <a:p>
            <a:fld id="{15CB9EAC-81CA-4AC9-B8CA-707ED75B6CCF}" type="slidenum">
              <a:rPr lang="en-GB" smtClean="0"/>
              <a:t>10</a:t>
            </a:fld>
            <a:endParaRPr lang="en-GB"/>
          </a:p>
        </p:txBody>
      </p:sp>
      <p:sp>
        <p:nvSpPr>
          <p:cNvPr id="5" name="Date Placeholder 4">
            <a:extLst>
              <a:ext uri="{FF2B5EF4-FFF2-40B4-BE49-F238E27FC236}">
                <a16:creationId xmlns:a16="http://schemas.microsoft.com/office/drawing/2014/main" id="{AF6590AF-C718-4C2C-A7B9-4DCF68A51A0E}"/>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491103D9-6A4A-467A-A50A-4E608FC53C79}"/>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422569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91">
              <a:defRPr/>
            </a:pPr>
            <a:endParaRPr lang="en-GB" dirty="0"/>
          </a:p>
        </p:txBody>
      </p:sp>
      <p:sp>
        <p:nvSpPr>
          <p:cNvPr id="4" name="Slide Number Placeholder 3"/>
          <p:cNvSpPr>
            <a:spLocks noGrp="1"/>
          </p:cNvSpPr>
          <p:nvPr>
            <p:ph type="sldNum" sz="quarter" idx="10"/>
          </p:nvPr>
        </p:nvSpPr>
        <p:spPr/>
        <p:txBody>
          <a:bodyPr/>
          <a:lstStyle/>
          <a:p>
            <a:fld id="{15CB9EAC-81CA-4AC9-B8CA-707ED75B6CCF}" type="slidenum">
              <a:rPr lang="en-GB" smtClean="0"/>
              <a:t>11</a:t>
            </a:fld>
            <a:endParaRPr lang="en-GB"/>
          </a:p>
        </p:txBody>
      </p:sp>
      <p:sp>
        <p:nvSpPr>
          <p:cNvPr id="5" name="Date Placeholder 4">
            <a:extLst>
              <a:ext uri="{FF2B5EF4-FFF2-40B4-BE49-F238E27FC236}">
                <a16:creationId xmlns:a16="http://schemas.microsoft.com/office/drawing/2014/main" id="{EDE1F44C-6C6D-46F1-8DF3-CB96F6F56C57}"/>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37A7553F-872A-4CBB-A0CB-A6BE6A546248}"/>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371442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help of our Citizens UK organiser the</a:t>
            </a:r>
            <a:r>
              <a:rPr lang="en-GB" baseline="0" dirty="0"/>
              <a:t> students set about developing a “Refugees Welcome school.”  </a:t>
            </a:r>
          </a:p>
          <a:p>
            <a:r>
              <a:rPr lang="en-GB" baseline="0" dirty="0"/>
              <a:t>The Refugees Welcome campaign had been running for over a year, mainly through the work of Citizens UK.  There were now Refugees Welcome teams all over the country who were organised and ready to take action.</a:t>
            </a:r>
          </a:p>
          <a:p>
            <a:endParaRPr lang="en-GB" baseline="0" dirty="0"/>
          </a:p>
          <a:p>
            <a:r>
              <a:rPr lang="en-GB" baseline="0" dirty="0"/>
              <a:t>Using the Citizens UK experience in campaigning and supporting refugees, our students came up with a plan to answer the question: “if a refugee were to come to our school, what would we need to do to support them?”</a:t>
            </a:r>
          </a:p>
          <a:p>
            <a:endParaRPr lang="en-GB" baseline="0" dirty="0"/>
          </a:p>
          <a:p>
            <a:r>
              <a:rPr lang="en-GB" baseline="0" dirty="0"/>
              <a:t>They came up with three areas: the Welcome Experience, Teaching &amp; Learning, and Public Action.  I will give a brief overview and also some examples for what we did in our school.</a:t>
            </a:r>
            <a:endParaRPr lang="en-GB" dirty="0"/>
          </a:p>
        </p:txBody>
      </p:sp>
      <p:sp>
        <p:nvSpPr>
          <p:cNvPr id="4" name="Slide Number Placeholder 3"/>
          <p:cNvSpPr>
            <a:spLocks noGrp="1"/>
          </p:cNvSpPr>
          <p:nvPr>
            <p:ph type="sldNum" sz="quarter" idx="10"/>
          </p:nvPr>
        </p:nvSpPr>
        <p:spPr/>
        <p:txBody>
          <a:bodyPr/>
          <a:lstStyle/>
          <a:p>
            <a:fld id="{15CB9EAC-81CA-4AC9-B8CA-707ED75B6CCF}" type="slidenum">
              <a:rPr lang="en-GB" smtClean="0"/>
              <a:t>12</a:t>
            </a:fld>
            <a:endParaRPr lang="en-GB"/>
          </a:p>
        </p:txBody>
      </p:sp>
      <p:sp>
        <p:nvSpPr>
          <p:cNvPr id="5" name="Date Placeholder 4">
            <a:extLst>
              <a:ext uri="{FF2B5EF4-FFF2-40B4-BE49-F238E27FC236}">
                <a16:creationId xmlns:a16="http://schemas.microsoft.com/office/drawing/2014/main" id="{DAEC194D-53C2-4EA1-8475-A1E2176230FB}"/>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E2BA2F06-D3F4-4338-9DEF-A68D82425E05}"/>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322372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question</a:t>
            </a:r>
          </a:p>
        </p:txBody>
      </p:sp>
      <p:sp>
        <p:nvSpPr>
          <p:cNvPr id="4" name="Slide Number Placeholder 3"/>
          <p:cNvSpPr>
            <a:spLocks noGrp="1"/>
          </p:cNvSpPr>
          <p:nvPr>
            <p:ph type="sldNum" sz="quarter" idx="10"/>
          </p:nvPr>
        </p:nvSpPr>
        <p:spPr/>
        <p:txBody>
          <a:bodyPr/>
          <a:lstStyle/>
          <a:p>
            <a:fld id="{15CB9EAC-81CA-4AC9-B8CA-707ED75B6CCF}" type="slidenum">
              <a:rPr lang="en-GB" smtClean="0"/>
              <a:t>13</a:t>
            </a:fld>
            <a:endParaRPr lang="en-GB"/>
          </a:p>
        </p:txBody>
      </p:sp>
      <p:sp>
        <p:nvSpPr>
          <p:cNvPr id="5" name="Date Placeholder 4">
            <a:extLst>
              <a:ext uri="{FF2B5EF4-FFF2-40B4-BE49-F238E27FC236}">
                <a16:creationId xmlns:a16="http://schemas.microsoft.com/office/drawing/2014/main" id="{922F6CD5-7FD1-4960-ACAA-DEB2E0606EEF}"/>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71FEA018-050B-4DB2-B6BF-D85997B5D4B3}"/>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131868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explain where the strands ‘sit’ in the inspection process and judgements….</a:t>
            </a:r>
          </a:p>
        </p:txBody>
      </p:sp>
      <p:sp>
        <p:nvSpPr>
          <p:cNvPr id="4" name="Slide Number Placeholder 3"/>
          <p:cNvSpPr>
            <a:spLocks noGrp="1"/>
          </p:cNvSpPr>
          <p:nvPr>
            <p:ph type="sldNum" sz="quarter" idx="10"/>
          </p:nvPr>
        </p:nvSpPr>
        <p:spPr/>
        <p:txBody>
          <a:bodyPr/>
          <a:lstStyle/>
          <a:p>
            <a:fld id="{15CB9EAC-81CA-4AC9-B8CA-707ED75B6CCF}" type="slidenum">
              <a:rPr lang="en-GB" smtClean="0"/>
              <a:t>14</a:t>
            </a:fld>
            <a:endParaRPr lang="en-GB"/>
          </a:p>
        </p:txBody>
      </p:sp>
      <p:sp>
        <p:nvSpPr>
          <p:cNvPr id="5" name="Date Placeholder 4">
            <a:extLst>
              <a:ext uri="{FF2B5EF4-FFF2-40B4-BE49-F238E27FC236}">
                <a16:creationId xmlns:a16="http://schemas.microsoft.com/office/drawing/2014/main" id="{71CDC73C-A7F3-4176-A16E-45CB079187A2}"/>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55DF18C9-FC0C-4D0F-8816-E34F1D709AF9}"/>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404752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questions are at the heart of this SIAMS </a:t>
            </a:r>
          </a:p>
          <a:p>
            <a:endParaRPr lang="en-GB" dirty="0"/>
          </a:p>
          <a:p>
            <a:r>
              <a:rPr lang="en-GB" dirty="0"/>
              <a:t>1.What is your vision as a distinctive church school? </a:t>
            </a:r>
          </a:p>
          <a:p>
            <a:r>
              <a:rPr lang="en-GB" dirty="0"/>
              <a:t>2.What do you do because of that vision ? </a:t>
            </a:r>
          </a:p>
          <a:p>
            <a:r>
              <a:rPr lang="en-GB" dirty="0"/>
              <a:t>3.How do you know its working? </a:t>
            </a:r>
          </a:p>
          <a:p>
            <a:endParaRPr lang="en-GB" dirty="0"/>
          </a:p>
          <a:p>
            <a:r>
              <a:rPr lang="en-GB" dirty="0"/>
              <a:t>Much of what is currently in the LM section is now in</a:t>
            </a:r>
            <a:r>
              <a:rPr lang="en-GB" baseline="0" dirty="0"/>
              <a:t> the vision and leadership question. RE and CW are obvious. The other 4 questions are the Christian Character section but using the 4 sections to clarify what we are looking for. A ‘writing frame’ if you like.</a:t>
            </a:r>
            <a:endParaRPr lang="en-GB" dirty="0"/>
          </a:p>
        </p:txBody>
      </p:sp>
      <p:sp>
        <p:nvSpPr>
          <p:cNvPr id="4" name="Slide Number Placeholder 3"/>
          <p:cNvSpPr>
            <a:spLocks noGrp="1"/>
          </p:cNvSpPr>
          <p:nvPr>
            <p:ph type="sldNum" sz="quarter" idx="10"/>
          </p:nvPr>
        </p:nvSpPr>
        <p:spPr/>
        <p:txBody>
          <a:bodyPr/>
          <a:lstStyle/>
          <a:p>
            <a:fld id="{15CB9EAC-81CA-4AC9-B8CA-707ED75B6CCF}" type="slidenum">
              <a:rPr lang="en-GB" smtClean="0"/>
              <a:t>15</a:t>
            </a:fld>
            <a:endParaRPr lang="en-GB"/>
          </a:p>
        </p:txBody>
      </p:sp>
      <p:sp>
        <p:nvSpPr>
          <p:cNvPr id="5" name="Date Placeholder 4">
            <a:extLst>
              <a:ext uri="{FF2B5EF4-FFF2-40B4-BE49-F238E27FC236}">
                <a16:creationId xmlns:a16="http://schemas.microsoft.com/office/drawing/2014/main" id="{CDD169EA-1A82-4045-8CA6-BAC132D5B8E1}"/>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560FBB32-1223-4CE1-84BD-747C0B5779E9}"/>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352718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excellent schools will need to be consistently in the excellent category in grade descriptors. The inspector will need to make a convincing case to the QA that this is an excellent school. </a:t>
            </a:r>
          </a:p>
          <a:p>
            <a:r>
              <a:rPr lang="en-GB" dirty="0"/>
              <a:t>The judgements for CW and RE will be stand alone judgements made on the quality of RE or CW respectively. ( as of now). They will contribute to the one holistic judgement as well but not in a numerical way as present. </a:t>
            </a:r>
          </a:p>
          <a:p>
            <a:r>
              <a:rPr lang="en-GB" dirty="0"/>
              <a:t>It would be perfectly possible for RE to be excellent but the overall judgement to be RI.</a:t>
            </a:r>
            <a:endParaRPr lang="en-US" dirty="0"/>
          </a:p>
        </p:txBody>
      </p:sp>
      <p:sp>
        <p:nvSpPr>
          <p:cNvPr id="4" name="Slide Number Placeholder 3"/>
          <p:cNvSpPr>
            <a:spLocks noGrp="1"/>
          </p:cNvSpPr>
          <p:nvPr>
            <p:ph type="sldNum" sz="quarter" idx="10"/>
          </p:nvPr>
        </p:nvSpPr>
        <p:spPr/>
        <p:txBody>
          <a:bodyPr/>
          <a:lstStyle/>
          <a:p>
            <a:fld id="{15CB9EAC-81CA-4AC9-B8CA-707ED75B6CCF}" type="slidenum">
              <a:rPr lang="en-GB" smtClean="0"/>
              <a:t>16</a:t>
            </a:fld>
            <a:endParaRPr lang="en-GB"/>
          </a:p>
        </p:txBody>
      </p:sp>
      <p:sp>
        <p:nvSpPr>
          <p:cNvPr id="5" name="Date Placeholder 4">
            <a:extLst>
              <a:ext uri="{FF2B5EF4-FFF2-40B4-BE49-F238E27FC236}">
                <a16:creationId xmlns:a16="http://schemas.microsoft.com/office/drawing/2014/main" id="{DB93E3D7-4D26-448C-8482-20A7A9997967}"/>
              </a:ext>
            </a:extLst>
          </p:cNvPr>
          <p:cNvSpPr>
            <a:spLocks noGrp="1"/>
          </p:cNvSpPr>
          <p:nvPr>
            <p:ph type="dt" idx="1"/>
          </p:nvPr>
        </p:nvSpPr>
        <p:spPr/>
        <p:txBody>
          <a:bodyPr/>
          <a:lstStyle/>
          <a:p>
            <a:r>
              <a:rPr lang="en-GB"/>
              <a:t>4 February 2020</a:t>
            </a:r>
          </a:p>
        </p:txBody>
      </p:sp>
      <p:sp>
        <p:nvSpPr>
          <p:cNvPr id="6" name="Header Placeholder 5">
            <a:extLst>
              <a:ext uri="{FF2B5EF4-FFF2-40B4-BE49-F238E27FC236}">
                <a16:creationId xmlns:a16="http://schemas.microsoft.com/office/drawing/2014/main" id="{C3B7DB84-FC38-4A1E-A9AC-71A3D77488E7}"/>
              </a:ext>
            </a:extLst>
          </p:cNvPr>
          <p:cNvSpPr>
            <a:spLocks noGrp="1"/>
          </p:cNvSpPr>
          <p:nvPr>
            <p:ph type="hdr" sz="quarter"/>
          </p:nvPr>
        </p:nvSpPr>
        <p:spPr/>
        <p:txBody>
          <a:bodyPr/>
          <a:lstStyle/>
          <a:p>
            <a:r>
              <a:rPr lang="en-GB"/>
              <a:t>SIAMS: Are you ready?</a:t>
            </a:r>
          </a:p>
        </p:txBody>
      </p:sp>
    </p:spTree>
    <p:extLst>
      <p:ext uri="{BB962C8B-B14F-4D97-AF65-F5344CB8AC3E}">
        <p14:creationId xmlns:p14="http://schemas.microsoft.com/office/powerpoint/2010/main" val="271729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0DBC6D-CA68-C442-9FC4-C4B20C9C9973}" type="datetimeFigureOut">
              <a:rPr lang="en-US" smtClean="0"/>
              <a:t>1/31/2020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210DBC6D-CA68-C442-9FC4-C4B20C9C9973}" type="datetimeFigureOut">
              <a:rPr lang="en-US" smtClean="0"/>
              <a:t>1/31/2020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0DBC6D-CA68-C442-9FC4-C4B20C9C9973}" type="datetimeFigureOut">
              <a:rPr lang="en-US" smtClean="0"/>
              <a:t>1/31/2020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210DBC6D-CA68-C442-9FC4-C4B20C9C9973}" type="datetimeFigureOut">
              <a:rPr lang="en-US" smtClean="0"/>
              <a:t>1/31/2020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210DBC6D-CA68-C442-9FC4-C4B20C9C9973}" type="datetimeFigureOut">
              <a:rPr lang="en-US" smtClean="0"/>
              <a:t>1/31/2020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210DBC6D-CA68-C442-9FC4-C4B20C9C9973}" type="datetimeFigureOut">
              <a:rPr lang="en-US" smtClean="0"/>
              <a:t>1/31/2020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DBC6D-CA68-C442-9FC4-C4B20C9C9973}" type="datetimeFigureOut">
              <a:rPr lang="en-US" smtClean="0"/>
              <a:t>1/31/2020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0DBC6D-CA68-C442-9FC4-C4B20C9C9973}" type="datetimeFigureOut">
              <a:rPr lang="en-US" smtClean="0"/>
              <a:t>1/31/2020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CAFAF-AB98-1348-AD1B-E8DC8F52446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dirty="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10DBC6D-CA68-C442-9FC4-C4B20C9C9973}" type="datetimeFigureOut">
              <a:rPr lang="en-US" smtClean="0"/>
              <a:t>1/31/2020</a:t>
            </a:fld>
            <a:endParaRPr lang="en-GB"/>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GB"/>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4FCAFAF-AB98-1348-AD1B-E8DC8F524467}" type="slidenum">
              <a:rPr lang="en-GB" smtClean="0"/>
              <a:t>‹#›</a:t>
            </a:fld>
            <a:endParaRPr lang="en-GB"/>
          </a:p>
        </p:txBody>
      </p:sp>
      <p:pic>
        <p:nvPicPr>
          <p:cNvPr id="7" name="Picture 6" descr="cofe_stedsandips_white_tran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7864" y="6174449"/>
            <a:ext cx="1672045" cy="566041"/>
          </a:xfrm>
          <a:prstGeom prst="rect">
            <a:avLst/>
          </a:prstGeom>
        </p:spPr>
      </p:pic>
      <p:sp>
        <p:nvSpPr>
          <p:cNvPr id="8" name="Rectangle 7"/>
          <p:cNvSpPr/>
          <p:nvPr userDrawn="1"/>
        </p:nvSpPr>
        <p:spPr>
          <a:xfrm>
            <a:off x="0" y="6036590"/>
            <a:ext cx="9144000" cy="821410"/>
          </a:xfrm>
          <a:prstGeom prst="rect">
            <a:avLst/>
          </a:prstGeom>
          <a:solidFill>
            <a:schemeClr val="tx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31795" y="6087387"/>
            <a:ext cx="2456709" cy="71981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708" y="1016869"/>
            <a:ext cx="6499225" cy="1724025"/>
          </a:xfrm>
        </p:spPr>
        <p:txBody>
          <a:bodyPr/>
          <a:lstStyle/>
          <a:p>
            <a:pPr fontAlgn="auto">
              <a:spcAft>
                <a:spcPts val="0"/>
              </a:spcAft>
              <a:defRPr/>
            </a:pPr>
            <a:r>
              <a:rPr lang="en-GB" dirty="0">
                <a:latin typeface="Century Gothic" panose="020B0502020202020204" pitchFamily="34" charset="0"/>
              </a:rPr>
              <a:t>An Introduction to </a:t>
            </a:r>
            <a:r>
              <a:rPr lang="en-GB" b="1" dirty="0">
                <a:latin typeface="Century Gothic" panose="020B0502020202020204" pitchFamily="34" charset="0"/>
              </a:rPr>
              <a:t>SIAMS</a:t>
            </a:r>
          </a:p>
        </p:txBody>
      </p:sp>
      <p:sp>
        <p:nvSpPr>
          <p:cNvPr id="3" name="Subtitle 2"/>
          <p:cNvSpPr>
            <a:spLocks noGrp="1"/>
          </p:cNvSpPr>
          <p:nvPr>
            <p:ph type="subTitle" idx="1"/>
          </p:nvPr>
        </p:nvSpPr>
        <p:spPr>
          <a:xfrm>
            <a:off x="1449708" y="2729313"/>
            <a:ext cx="6282181" cy="2027878"/>
          </a:xfrm>
        </p:spPr>
        <p:txBody>
          <a:bodyPr>
            <a:noAutofit/>
          </a:bodyPr>
          <a:lstStyle/>
          <a:p>
            <a:pPr fontAlgn="auto">
              <a:spcAft>
                <a:spcPts val="0"/>
              </a:spcAft>
              <a:defRPr/>
            </a:pPr>
            <a:r>
              <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SIAMS – Are You Ready?</a:t>
            </a:r>
          </a:p>
          <a:p>
            <a:pPr fontAlgn="auto">
              <a:spcAft>
                <a:spcPts val="0"/>
              </a:spcAft>
              <a:defRPr/>
            </a:pPr>
            <a:endPar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Trinity CEVAP School, Stowmarket</a:t>
            </a:r>
          </a:p>
          <a:p>
            <a:pPr fontAlgn="auto">
              <a:spcAft>
                <a:spcPts val="0"/>
              </a:spcAft>
              <a:defRPr/>
            </a:pPr>
            <a:r>
              <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4</a:t>
            </a:r>
            <a:r>
              <a:rPr lang="en-GB" sz="2400" baseline="30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February 2020</a:t>
            </a:r>
          </a:p>
        </p:txBody>
      </p:sp>
    </p:spTree>
    <p:extLst>
      <p:ext uri="{BB962C8B-B14F-4D97-AF65-F5344CB8AC3E}">
        <p14:creationId xmlns:p14="http://schemas.microsoft.com/office/powerpoint/2010/main" val="223448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BF1A0F6-365F-0E41-8975-85E20DD4522E}"/>
              </a:ext>
            </a:extLst>
          </p:cNvPr>
          <p:cNvSpPr txBox="1">
            <a:spLocks/>
          </p:cNvSpPr>
          <p:nvPr/>
        </p:nvSpPr>
        <p:spPr>
          <a:xfrm>
            <a:off x="181026" y="2236990"/>
            <a:ext cx="4437188" cy="219611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GB" sz="3200" dirty="0">
              <a:solidFill>
                <a:schemeClr val="tx1"/>
              </a:solidFill>
            </a:endParaRPr>
          </a:p>
          <a:p>
            <a:pPr marL="0" indent="0">
              <a:buNone/>
            </a:pPr>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rPr>
              <a:t>Generosity of Spirit </a:t>
            </a:r>
          </a:p>
          <a:p>
            <a:pPr marL="0" indent="0">
              <a:buNone/>
            </a:pPr>
            <a:r>
              <a:rPr lang="en-GB" sz="3200" dirty="0">
                <a:solidFill>
                  <a:schemeClr val="tx1"/>
                </a:solidFill>
                <a:latin typeface="Tahoma" panose="020B0604030504040204" pitchFamily="34" charset="0"/>
                <a:ea typeface="Tahoma" panose="020B0604030504040204" pitchFamily="34" charset="0"/>
                <a:cs typeface="Tahoma" panose="020B0604030504040204" pitchFamily="34" charset="0"/>
              </a:rPr>
              <a:t>Service to Others</a:t>
            </a:r>
          </a:p>
        </p:txBody>
      </p:sp>
      <p:sp>
        <p:nvSpPr>
          <p:cNvPr id="3" name="Rectangle 2">
            <a:extLst>
              <a:ext uri="{FF2B5EF4-FFF2-40B4-BE49-F238E27FC236}">
                <a16:creationId xmlns:a16="http://schemas.microsoft.com/office/drawing/2014/main" id="{DAC59EF5-5EA9-6A44-9E1F-6A88906DC09E}"/>
              </a:ext>
            </a:extLst>
          </p:cNvPr>
          <p:cNvSpPr/>
          <p:nvPr/>
        </p:nvSpPr>
        <p:spPr>
          <a:xfrm>
            <a:off x="2843808" y="273148"/>
            <a:ext cx="5912276" cy="1323439"/>
          </a:xfrm>
          <a:prstGeom prst="rect">
            <a:avLst/>
          </a:prstGeom>
        </p:spPr>
        <p:txBody>
          <a:bodyPr wrap="square">
            <a:spAutoFit/>
          </a:bodyPr>
          <a:lstStyle/>
          <a:p>
            <a:r>
              <a:rPr lang="en-GB" sz="4000" dirty="0">
                <a:latin typeface="Tahoma" panose="020B0604030504040204" pitchFamily="34" charset="0"/>
                <a:ea typeface="Tahoma" panose="020B0604030504040204" pitchFamily="34" charset="0"/>
                <a:cs typeface="Tahoma" panose="020B0604030504040204" pitchFamily="34" charset="0"/>
              </a:rPr>
              <a:t>School Christian </a:t>
            </a:r>
          </a:p>
          <a:p>
            <a:r>
              <a:rPr lang="en-GB" sz="4000" dirty="0">
                <a:latin typeface="Tahoma" panose="020B0604030504040204" pitchFamily="34" charset="0"/>
                <a:ea typeface="Tahoma" panose="020B0604030504040204" pitchFamily="34" charset="0"/>
                <a:cs typeface="Tahoma" panose="020B0604030504040204" pitchFamily="34" charset="0"/>
              </a:rPr>
              <a:t>Vision</a:t>
            </a:r>
          </a:p>
        </p:txBody>
      </p:sp>
      <p:pic>
        <p:nvPicPr>
          <p:cNvPr id="4" name="Picture 3">
            <a:extLst>
              <a:ext uri="{FF2B5EF4-FFF2-40B4-BE49-F238E27FC236}">
                <a16:creationId xmlns:a16="http://schemas.microsoft.com/office/drawing/2014/main" id="{E3BF2FC0-B4A1-DC46-A9FD-E4B4BE386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26" y="198674"/>
            <a:ext cx="1821394" cy="1061389"/>
          </a:xfrm>
          <a:prstGeom prst="rect">
            <a:avLst/>
          </a:prstGeom>
        </p:spPr>
      </p:pic>
      <p:pic>
        <p:nvPicPr>
          <p:cNvPr id="5" name="Picture 2" descr="Image result for good samaritan african">
            <a:extLst>
              <a:ext uri="{FF2B5EF4-FFF2-40B4-BE49-F238E27FC236}">
                <a16:creationId xmlns:a16="http://schemas.microsoft.com/office/drawing/2014/main" id="{8B802FEC-95F6-A64B-87E0-0A660E960C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8" b="5840"/>
          <a:stretch/>
        </p:blipFill>
        <p:spPr bwMode="auto">
          <a:xfrm>
            <a:off x="3956095" y="2932617"/>
            <a:ext cx="4788024" cy="30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7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809A6-958B-BA44-88A9-CEFE7BFF2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222"/>
            <a:ext cx="9161929" cy="5953463"/>
          </a:xfrm>
          <a:prstGeom prst="rect">
            <a:avLst/>
          </a:prstGeom>
        </p:spPr>
      </p:pic>
    </p:spTree>
    <p:extLst>
      <p:ext uri="{BB962C8B-B14F-4D97-AF65-F5344CB8AC3E}">
        <p14:creationId xmlns:p14="http://schemas.microsoft.com/office/powerpoint/2010/main" val="3359936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C9CA8F-9836-144D-A86E-B80CE125B180}"/>
              </a:ext>
            </a:extLst>
          </p:cNvPr>
          <p:cNvSpPr>
            <a:spLocks noGrp="1"/>
          </p:cNvSpPr>
          <p:nvPr>
            <p:ph idx="1"/>
          </p:nvPr>
        </p:nvSpPr>
        <p:spPr>
          <a:xfrm>
            <a:off x="4552786" y="2602042"/>
            <a:ext cx="4618214" cy="3484034"/>
          </a:xfrm>
        </p:spPr>
        <p:txBody>
          <a:bodyPr>
            <a:normAutofit/>
          </a:bodyPr>
          <a:lstStyle/>
          <a:p>
            <a:pPr>
              <a:buFont typeface="Arial" panose="020B0604020202020204" pitchFamily="34" charset="0"/>
              <a:buChar char="•"/>
            </a:pPr>
            <a:r>
              <a:rPr lang="en-GB" sz="3200" dirty="0">
                <a:solidFill>
                  <a:schemeClr val="tx1"/>
                </a:solidFill>
              </a:rPr>
              <a:t>The Welcome Experience</a:t>
            </a:r>
          </a:p>
          <a:p>
            <a:pPr>
              <a:buFont typeface="Arial" panose="020B0604020202020204" pitchFamily="34" charset="0"/>
              <a:buChar char="•"/>
            </a:pPr>
            <a:r>
              <a:rPr lang="en-GB" sz="3200" dirty="0">
                <a:solidFill>
                  <a:schemeClr val="tx1"/>
                </a:solidFill>
              </a:rPr>
              <a:t>Teaching and Learning</a:t>
            </a:r>
          </a:p>
          <a:p>
            <a:pPr>
              <a:buFont typeface="Arial" panose="020B0604020202020204" pitchFamily="34" charset="0"/>
              <a:buChar char="•"/>
            </a:pPr>
            <a:r>
              <a:rPr lang="en-GB" sz="3200" dirty="0">
                <a:solidFill>
                  <a:schemeClr val="tx1"/>
                </a:solidFill>
              </a:rPr>
              <a:t>Public Action</a:t>
            </a:r>
          </a:p>
        </p:txBody>
      </p:sp>
      <p:pic>
        <p:nvPicPr>
          <p:cNvPr id="3" name="Picture 6" descr="http://readyandwilling.flywheelsites.com/wp-content/uploads/2015/09/v2_refugeeswelcome.gif">
            <a:extLst>
              <a:ext uri="{FF2B5EF4-FFF2-40B4-BE49-F238E27FC236}">
                <a16:creationId xmlns:a16="http://schemas.microsoft.com/office/drawing/2014/main" id="{EA9E1AC1-E343-1D4F-93DB-21287D0395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47" y="101782"/>
            <a:ext cx="8430026" cy="862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5A6CB9-8B84-F442-93E3-AD925E534133}"/>
              </a:ext>
            </a:extLst>
          </p:cNvPr>
          <p:cNvSpPr txBox="1"/>
          <p:nvPr/>
        </p:nvSpPr>
        <p:spPr>
          <a:xfrm>
            <a:off x="526093" y="964504"/>
            <a:ext cx="8241706" cy="923330"/>
          </a:xfrm>
          <a:prstGeom prst="rect">
            <a:avLst/>
          </a:prstGeom>
          <a:noFill/>
        </p:spPr>
        <p:txBody>
          <a:bodyPr wrap="square" rtlCol="0">
            <a:spAutoFit/>
          </a:bodyPr>
          <a:lstStyle/>
          <a:p>
            <a:pPr algn="ctr"/>
            <a:r>
              <a:rPr lang="en-GB" sz="5400" dirty="0">
                <a:latin typeface="Tahoma" panose="020B0604030504040204" pitchFamily="34" charset="0"/>
                <a:ea typeface="Tahoma" panose="020B0604030504040204" pitchFamily="34" charset="0"/>
                <a:cs typeface="Tahoma" panose="020B0604030504040204" pitchFamily="34" charset="0"/>
              </a:rPr>
              <a:t>Schools</a:t>
            </a:r>
          </a:p>
        </p:txBody>
      </p:sp>
      <p:pic>
        <p:nvPicPr>
          <p:cNvPr id="5" name="Picture 4">
            <a:extLst>
              <a:ext uri="{FF2B5EF4-FFF2-40B4-BE49-F238E27FC236}">
                <a16:creationId xmlns:a16="http://schemas.microsoft.com/office/drawing/2014/main" id="{3267D4ED-6FFF-314B-AF1F-DB3E6A0DC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26" y="1993377"/>
            <a:ext cx="4286310" cy="3214733"/>
          </a:xfrm>
          <a:prstGeom prst="rect">
            <a:avLst/>
          </a:prstGeom>
        </p:spPr>
      </p:pic>
    </p:spTree>
    <p:extLst>
      <p:ext uri="{BB962C8B-B14F-4D97-AF65-F5344CB8AC3E}">
        <p14:creationId xmlns:p14="http://schemas.microsoft.com/office/powerpoint/2010/main" val="14712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57E35-7B67-2948-89DC-8ADBA8F72028}"/>
              </a:ext>
            </a:extLst>
          </p:cNvPr>
          <p:cNvSpPr txBox="1"/>
          <p:nvPr/>
        </p:nvSpPr>
        <p:spPr>
          <a:xfrm>
            <a:off x="718292" y="1979830"/>
            <a:ext cx="7885384" cy="2062103"/>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3200" dirty="0">
                <a:solidFill>
                  <a:srgbClr val="9966CC"/>
                </a:solidFill>
                <a:latin typeface="Tahoma" panose="020B0604030504040204" pitchFamily="34" charset="0"/>
                <a:ea typeface="Tahoma" panose="020B0604030504040204" pitchFamily="34" charset="0"/>
                <a:cs typeface="Tahoma" panose="020B0604030504040204" pitchFamily="34" charset="0"/>
              </a:rPr>
              <a:t>How effective is the school’s distinctive Christian vision, established and promoted by leadership at all levels, in enabling pupils and adults to flourish?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C5102919-2BCF-AB4F-A68F-622146A1EBF6}"/>
              </a:ext>
            </a:extLst>
          </p:cNvPr>
          <p:cNvSpPr/>
          <p:nvPr/>
        </p:nvSpPr>
        <p:spPr>
          <a:xfrm>
            <a:off x="718292" y="4749444"/>
            <a:ext cx="7885384" cy="400110"/>
          </a:xfrm>
          <a:prstGeom prst="rect">
            <a:avLst/>
          </a:prstGeom>
        </p:spPr>
        <p:txBody>
          <a:bodyPr wrap="square">
            <a:spAutoFit/>
          </a:bodyPr>
          <a:lstStyle/>
          <a:p>
            <a:r>
              <a:rPr lang="en-GB" sz="2000" dirty="0">
                <a:solidFill>
                  <a:srgbClr val="0222BC"/>
                </a:solidFill>
                <a:latin typeface="Helvetica" pitchFamily="2" charset="0"/>
              </a:rPr>
              <a:t>This question is explored through the seven strands...</a:t>
            </a:r>
            <a:endParaRPr lang="en-GB" sz="2000" dirty="0">
              <a:solidFill>
                <a:srgbClr val="0222BC"/>
              </a:solidFill>
              <a:effectLst/>
              <a:latin typeface="Helvetica" pitchFamily="2" charset="0"/>
            </a:endParaRPr>
          </a:p>
        </p:txBody>
      </p:sp>
      <p:sp>
        <p:nvSpPr>
          <p:cNvPr id="6" name="Rectangle 5">
            <a:extLst>
              <a:ext uri="{FF2B5EF4-FFF2-40B4-BE49-F238E27FC236}">
                <a16:creationId xmlns:a16="http://schemas.microsoft.com/office/drawing/2014/main" id="{F2E0C6F4-CE83-2F49-82F7-E9231E6E099F}"/>
              </a:ext>
            </a:extLst>
          </p:cNvPr>
          <p:cNvSpPr/>
          <p:nvPr/>
        </p:nvSpPr>
        <p:spPr>
          <a:xfrm>
            <a:off x="718292" y="1029244"/>
            <a:ext cx="7885384" cy="400110"/>
          </a:xfrm>
          <a:prstGeom prst="rect">
            <a:avLst/>
          </a:prstGeom>
        </p:spPr>
        <p:txBody>
          <a:bodyPr wrap="square">
            <a:spAutoFit/>
          </a:bodyPr>
          <a:lstStyle/>
          <a:p>
            <a:r>
              <a:rPr lang="en-GB" sz="2000" dirty="0">
                <a:solidFill>
                  <a:srgbClr val="0222BC"/>
                </a:solidFill>
                <a:latin typeface="Tahoma" panose="020B0604030504040204" pitchFamily="34" charset="0"/>
                <a:ea typeface="Tahoma" panose="020B0604030504040204" pitchFamily="34" charset="0"/>
                <a:cs typeface="Tahoma" panose="020B0604030504040204" pitchFamily="34" charset="0"/>
              </a:rPr>
              <a:t>Inspectors will grade the school on the following question:</a:t>
            </a:r>
            <a:endParaRPr lang="en-GB" sz="2000" dirty="0">
              <a:solidFill>
                <a:srgbClr val="0222BC"/>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583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F538598-1CEF-5B47-94E6-4AC2FBA7AFE1}"/>
              </a:ext>
            </a:extLst>
          </p:cNvPr>
          <p:cNvSpPr txBox="1">
            <a:spLocks/>
          </p:cNvSpPr>
          <p:nvPr/>
        </p:nvSpPr>
        <p:spPr>
          <a:xfrm>
            <a:off x="408006" y="435982"/>
            <a:ext cx="4222921" cy="61134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a:lstStyle>
          <a:p>
            <a:pPr algn="l"/>
            <a:r>
              <a:rPr lang="en-GB" sz="3600" dirty="0"/>
              <a:t>The seven strands </a:t>
            </a:r>
          </a:p>
        </p:txBody>
      </p:sp>
      <p:sp>
        <p:nvSpPr>
          <p:cNvPr id="8" name="TextBox 7">
            <a:extLst>
              <a:ext uri="{FF2B5EF4-FFF2-40B4-BE49-F238E27FC236}">
                <a16:creationId xmlns:a16="http://schemas.microsoft.com/office/drawing/2014/main" id="{AE49B6A7-6040-3341-9805-5C79C6C073FF}"/>
              </a:ext>
            </a:extLst>
          </p:cNvPr>
          <p:cNvSpPr txBox="1"/>
          <p:nvPr/>
        </p:nvSpPr>
        <p:spPr>
          <a:xfrm>
            <a:off x="2358604" y="1525506"/>
            <a:ext cx="2916324" cy="41549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100" dirty="0">
                <a:latin typeface="Gill Sans MT"/>
                <a:cs typeface="Gill Sans MT"/>
              </a:rPr>
              <a:t>Vision and Leadership</a:t>
            </a:r>
          </a:p>
        </p:txBody>
      </p:sp>
      <p:sp>
        <p:nvSpPr>
          <p:cNvPr id="9" name="TextBox 8">
            <a:extLst>
              <a:ext uri="{FF2B5EF4-FFF2-40B4-BE49-F238E27FC236}">
                <a16:creationId xmlns:a16="http://schemas.microsoft.com/office/drawing/2014/main" id="{71DBFDD0-4EA1-5E4C-A759-09B7BA3895F2}"/>
              </a:ext>
            </a:extLst>
          </p:cNvPr>
          <p:cNvSpPr txBox="1"/>
          <p:nvPr/>
        </p:nvSpPr>
        <p:spPr>
          <a:xfrm>
            <a:off x="408006" y="2286009"/>
            <a:ext cx="1404156" cy="1708160"/>
          </a:xfrm>
          <a:prstGeom prst="rect">
            <a:avLst/>
          </a:pr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dirty="0">
                <a:latin typeface="Gill Sans MT"/>
                <a:cs typeface="Gill Sans MT"/>
              </a:rPr>
              <a:t>Wisdom </a:t>
            </a:r>
            <a:r>
              <a:rPr lang="en-US" sz="2100" dirty="0" err="1">
                <a:latin typeface="Gill Sans MT"/>
                <a:cs typeface="Gill Sans MT"/>
              </a:rPr>
              <a:t>KnowledgeSkills</a:t>
            </a:r>
            <a:r>
              <a:rPr lang="en-US" sz="2100" dirty="0">
                <a:latin typeface="Gill Sans MT"/>
                <a:cs typeface="Gill Sans MT"/>
              </a:rPr>
              <a:t> </a:t>
            </a:r>
          </a:p>
          <a:p>
            <a:endParaRPr lang="en-US" sz="2100" dirty="0">
              <a:latin typeface="Gill Sans MT"/>
              <a:cs typeface="Gill Sans MT"/>
            </a:endParaRPr>
          </a:p>
          <a:p>
            <a:endParaRPr lang="en-US" sz="2100" dirty="0">
              <a:latin typeface="Gill Sans MT"/>
              <a:cs typeface="Gill Sans MT"/>
            </a:endParaRPr>
          </a:p>
        </p:txBody>
      </p:sp>
      <p:sp>
        <p:nvSpPr>
          <p:cNvPr id="10" name="TextBox 9">
            <a:extLst>
              <a:ext uri="{FF2B5EF4-FFF2-40B4-BE49-F238E27FC236}">
                <a16:creationId xmlns:a16="http://schemas.microsoft.com/office/drawing/2014/main" id="{CB6D2F8D-F7C3-274F-BD25-95D338A00A13}"/>
              </a:ext>
            </a:extLst>
          </p:cNvPr>
          <p:cNvSpPr txBox="1"/>
          <p:nvPr/>
        </p:nvSpPr>
        <p:spPr>
          <a:xfrm>
            <a:off x="1938528" y="2286009"/>
            <a:ext cx="2448272" cy="1708160"/>
          </a:xfrm>
          <a:prstGeom prst="rect">
            <a:avLst/>
          </a:pr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dirty="0">
                <a:latin typeface="Gill Sans MT"/>
                <a:cs typeface="Gill Sans MT"/>
              </a:rPr>
              <a:t>Character Development: Hope, Aspiration,  Courageous Advocacy </a:t>
            </a:r>
          </a:p>
        </p:txBody>
      </p:sp>
      <p:sp>
        <p:nvSpPr>
          <p:cNvPr id="11" name="TextBox 10">
            <a:extLst>
              <a:ext uri="{FF2B5EF4-FFF2-40B4-BE49-F238E27FC236}">
                <a16:creationId xmlns:a16="http://schemas.microsoft.com/office/drawing/2014/main" id="{651723FA-06C5-ED49-998C-0AEFB498E5EB}"/>
              </a:ext>
            </a:extLst>
          </p:cNvPr>
          <p:cNvSpPr txBox="1"/>
          <p:nvPr/>
        </p:nvSpPr>
        <p:spPr>
          <a:xfrm>
            <a:off x="4498682" y="2286009"/>
            <a:ext cx="1602178" cy="1708160"/>
          </a:xfrm>
          <a:prstGeom prst="rect">
            <a:avLst/>
          </a:pr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dirty="0">
                <a:latin typeface="Gill Sans MT"/>
                <a:cs typeface="Gill Sans MT"/>
              </a:rPr>
              <a:t>Community and Living Well Together</a:t>
            </a:r>
          </a:p>
          <a:p>
            <a:endParaRPr lang="en-US" sz="2100" dirty="0">
              <a:latin typeface="Gill Sans MT"/>
              <a:cs typeface="Gill Sans MT"/>
            </a:endParaRPr>
          </a:p>
        </p:txBody>
      </p:sp>
      <p:sp>
        <p:nvSpPr>
          <p:cNvPr id="12" name="TextBox 11">
            <a:extLst>
              <a:ext uri="{FF2B5EF4-FFF2-40B4-BE49-F238E27FC236}">
                <a16:creationId xmlns:a16="http://schemas.microsoft.com/office/drawing/2014/main" id="{6CF5B958-0850-9A47-8913-67AC4DA856B8}"/>
              </a:ext>
            </a:extLst>
          </p:cNvPr>
          <p:cNvSpPr txBox="1"/>
          <p:nvPr/>
        </p:nvSpPr>
        <p:spPr>
          <a:xfrm>
            <a:off x="6224317" y="2301627"/>
            <a:ext cx="1392710" cy="1708160"/>
          </a:xfrm>
          <a:prstGeom prst="rect">
            <a:avLst/>
          </a:prstGeom>
          <a:solidFill>
            <a:schemeClr val="tx2">
              <a:lumMod val="25000"/>
              <a:lumOff val="7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100" dirty="0">
                <a:latin typeface="Gill Sans MT"/>
                <a:cs typeface="Gill Sans MT"/>
              </a:rPr>
              <a:t>Dignity and Respect</a:t>
            </a:r>
          </a:p>
          <a:p>
            <a:endParaRPr lang="en-US" sz="2100" dirty="0">
              <a:latin typeface="Gill Sans MT"/>
              <a:cs typeface="Gill Sans MT"/>
            </a:endParaRPr>
          </a:p>
          <a:p>
            <a:endParaRPr lang="en-US" sz="2100" dirty="0">
              <a:latin typeface="Gill Sans MT"/>
              <a:cs typeface="Gill Sans MT"/>
            </a:endParaRPr>
          </a:p>
        </p:txBody>
      </p:sp>
      <p:sp>
        <p:nvSpPr>
          <p:cNvPr id="13" name="TextBox 12">
            <a:extLst>
              <a:ext uri="{FF2B5EF4-FFF2-40B4-BE49-F238E27FC236}">
                <a16:creationId xmlns:a16="http://schemas.microsoft.com/office/drawing/2014/main" id="{D6BA7D5A-6BAB-0845-9D7C-51C5FD505523}"/>
              </a:ext>
            </a:extLst>
          </p:cNvPr>
          <p:cNvSpPr txBox="1"/>
          <p:nvPr/>
        </p:nvSpPr>
        <p:spPr>
          <a:xfrm>
            <a:off x="4548850" y="4246981"/>
            <a:ext cx="2052228" cy="1061829"/>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dirty="0">
                <a:latin typeface="Gill Sans MT"/>
                <a:cs typeface="Gill Sans MT"/>
              </a:rPr>
              <a:t>The effectiveness of religious education</a:t>
            </a:r>
            <a:r>
              <a:rPr lang="en-US" b="1" dirty="0"/>
              <a:t> </a:t>
            </a:r>
            <a:endParaRPr lang="en-US" dirty="0"/>
          </a:p>
        </p:txBody>
      </p:sp>
      <p:sp>
        <p:nvSpPr>
          <p:cNvPr id="14" name="TextBox 13">
            <a:extLst>
              <a:ext uri="{FF2B5EF4-FFF2-40B4-BE49-F238E27FC236}">
                <a16:creationId xmlns:a16="http://schemas.microsoft.com/office/drawing/2014/main" id="{0B124FEE-4533-6644-81A2-5902E34E24F7}"/>
              </a:ext>
            </a:extLst>
          </p:cNvPr>
          <p:cNvSpPr txBox="1"/>
          <p:nvPr/>
        </p:nvSpPr>
        <p:spPr>
          <a:xfrm>
            <a:off x="2431474" y="4236334"/>
            <a:ext cx="1890210" cy="1061829"/>
          </a:xfrm>
          <a:prstGeom prst="rect">
            <a:avLst/>
          </a:prstGeom>
          <a:solidFill>
            <a:schemeClr val="accent4"/>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100" dirty="0">
                <a:latin typeface="Gill Sans MT"/>
                <a:cs typeface="Gill Sans MT"/>
              </a:rPr>
              <a:t>The impact of collective worship </a:t>
            </a:r>
          </a:p>
        </p:txBody>
      </p:sp>
      <p:pic>
        <p:nvPicPr>
          <p:cNvPr id="15" name="Picture 14">
            <a:extLst>
              <a:ext uri="{FF2B5EF4-FFF2-40B4-BE49-F238E27FC236}">
                <a16:creationId xmlns:a16="http://schemas.microsoft.com/office/drawing/2014/main" id="{AA0D2312-540A-B04E-949D-9F35AB7AB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10767" y="2738295"/>
            <a:ext cx="3784923" cy="1178863"/>
          </a:xfrm>
          <a:prstGeom prst="rect">
            <a:avLst/>
          </a:prstGeom>
        </p:spPr>
      </p:pic>
    </p:spTree>
    <p:extLst>
      <p:ext uri="{BB962C8B-B14F-4D97-AF65-F5344CB8AC3E}">
        <p14:creationId xmlns:p14="http://schemas.microsoft.com/office/powerpoint/2010/main" val="2663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77B68A5-A143-2149-871B-ED8880AA1830}"/>
              </a:ext>
            </a:extLst>
          </p:cNvPr>
          <p:cNvSpPr txBox="1">
            <a:spLocks/>
          </p:cNvSpPr>
          <p:nvPr/>
        </p:nvSpPr>
        <p:spPr>
          <a:xfrm>
            <a:off x="601884" y="326197"/>
            <a:ext cx="8095260" cy="1143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a:lstStyle>
          <a:p>
            <a:pPr algn="l"/>
            <a:r>
              <a:rPr lang="en-GB" sz="3600" dirty="0"/>
              <a:t>SIAMS considers the school in the light of </a:t>
            </a:r>
          </a:p>
        </p:txBody>
      </p:sp>
      <p:graphicFrame>
        <p:nvGraphicFramePr>
          <p:cNvPr id="7" name="Content Placeholder 11">
            <a:extLst>
              <a:ext uri="{FF2B5EF4-FFF2-40B4-BE49-F238E27FC236}">
                <a16:creationId xmlns:a16="http://schemas.microsoft.com/office/drawing/2014/main" id="{1D5CCEA9-71A9-0546-9527-EE218A326BA2}"/>
              </a:ext>
            </a:extLst>
          </p:cNvPr>
          <p:cNvGraphicFramePr>
            <a:graphicFrameLocks noGrp="1"/>
          </p:cNvGraphicFramePr>
          <p:nvPr>
            <p:ph sz="half" idx="1"/>
            <p:extLst>
              <p:ext uri="{D42A27DB-BD31-4B8C-83A1-F6EECF244321}">
                <p14:modId xmlns:p14="http://schemas.microsoft.com/office/powerpoint/2010/main" val="3638633820"/>
              </p:ext>
            </p:extLst>
          </p:nvPr>
        </p:nvGraphicFramePr>
        <p:xfrm>
          <a:off x="426223" y="1305899"/>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6">
            <a:extLst>
              <a:ext uri="{FF2B5EF4-FFF2-40B4-BE49-F238E27FC236}">
                <a16:creationId xmlns:a16="http://schemas.microsoft.com/office/drawing/2014/main" id="{624F6F7C-B716-3148-8F32-4BA656479A28}"/>
              </a:ext>
            </a:extLst>
          </p:cNvPr>
          <p:cNvSpPr txBox="1">
            <a:spLocks/>
          </p:cNvSpPr>
          <p:nvPr/>
        </p:nvSpPr>
        <p:spPr>
          <a:xfrm>
            <a:off x="0" y="1935163"/>
            <a:ext cx="3898900" cy="63976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endParaRPr lang="en-GB" sz="2700"/>
          </a:p>
          <a:p>
            <a:endParaRPr lang="en-GB" dirty="0"/>
          </a:p>
        </p:txBody>
      </p:sp>
      <p:sp>
        <p:nvSpPr>
          <p:cNvPr id="9" name="TextBox 8">
            <a:extLst>
              <a:ext uri="{FF2B5EF4-FFF2-40B4-BE49-F238E27FC236}">
                <a16:creationId xmlns:a16="http://schemas.microsoft.com/office/drawing/2014/main" id="{9104FE66-9B04-1947-B1B3-FF0E74BA2455}"/>
              </a:ext>
            </a:extLst>
          </p:cNvPr>
          <p:cNvSpPr txBox="1"/>
          <p:nvPr/>
        </p:nvSpPr>
        <p:spPr>
          <a:xfrm>
            <a:off x="4716016" y="1943883"/>
            <a:ext cx="3816424"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000" dirty="0">
                <a:solidFill>
                  <a:srgbClr val="9966CC"/>
                </a:solidFill>
                <a:latin typeface="Tahoma" panose="020B0604030504040204" pitchFamily="34" charset="0"/>
                <a:ea typeface="Tahoma" panose="020B0604030504040204" pitchFamily="34" charset="0"/>
                <a:cs typeface="Tahoma" panose="020B0604030504040204" pitchFamily="34" charset="0"/>
              </a:rPr>
              <a:t>How effective is the school’s distinctive Christian vision</a:t>
            </a:r>
            <a:r>
              <a:rPr lang="mr-IN" sz="2000" dirty="0">
                <a:solidFill>
                  <a:srgbClr val="9966CC"/>
                </a:solidFill>
                <a:latin typeface="Tahoma" panose="020B0604030504040204" pitchFamily="34" charset="0"/>
                <a:ea typeface="Tahoma" panose="020B0604030504040204" pitchFamily="34" charset="0"/>
                <a:cs typeface="Gill Sans MT"/>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91415DFD-EC03-BC46-A2AE-E162063269DC}"/>
              </a:ext>
            </a:extLst>
          </p:cNvPr>
          <p:cNvSpPr txBox="1"/>
          <p:nvPr/>
        </p:nvSpPr>
        <p:spPr>
          <a:xfrm>
            <a:off x="4716016" y="3284984"/>
            <a:ext cx="3816424"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mr-IN" sz="2000" dirty="0">
                <a:solidFill>
                  <a:srgbClr val="9966CC"/>
                </a:solidFill>
                <a:latin typeface="Tahoma" panose="020B0604030504040204" pitchFamily="34" charset="0"/>
                <a:ea typeface="Tahoma" panose="020B0604030504040204" pitchFamily="34" charset="0"/>
                <a:cs typeface="Gill Sans MT"/>
              </a:rPr>
              <a:t>…</a:t>
            </a:r>
            <a:r>
              <a:rPr lang="en-GB" sz="2000" dirty="0">
                <a:solidFill>
                  <a:srgbClr val="9966CC"/>
                </a:solidFill>
                <a:latin typeface="Tahoma" panose="020B0604030504040204" pitchFamily="34" charset="0"/>
                <a:ea typeface="Tahoma" panose="020B0604030504040204" pitchFamily="34" charset="0"/>
                <a:cs typeface="Tahoma" panose="020B0604030504040204" pitchFamily="34" charset="0"/>
              </a:rPr>
              <a:t>established and promoted by leadership at all levels</a:t>
            </a:r>
            <a:r>
              <a:rPr lang="mr-IN" sz="2000" dirty="0">
                <a:solidFill>
                  <a:srgbClr val="9966CC"/>
                </a:solidFill>
                <a:latin typeface="Tahoma" panose="020B0604030504040204" pitchFamily="34" charset="0"/>
                <a:ea typeface="Tahoma" panose="020B0604030504040204" pitchFamily="34" charset="0"/>
                <a:cs typeface="Gill Sans MT"/>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5E9FAF85-C7A0-5645-8B55-554B39A425BD}"/>
              </a:ext>
            </a:extLst>
          </p:cNvPr>
          <p:cNvSpPr txBox="1"/>
          <p:nvPr/>
        </p:nvSpPr>
        <p:spPr>
          <a:xfrm>
            <a:off x="4716016" y="4659596"/>
            <a:ext cx="3816424"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mr-IN" sz="2000" dirty="0">
                <a:solidFill>
                  <a:srgbClr val="9966CC"/>
                </a:solidFill>
                <a:latin typeface="Tahoma" panose="020B0604030504040204" pitchFamily="34" charset="0"/>
                <a:ea typeface="Tahoma" panose="020B0604030504040204" pitchFamily="34" charset="0"/>
              </a:rPr>
              <a:t>…</a:t>
            </a:r>
            <a:r>
              <a:rPr lang="en-GB" sz="2000" dirty="0">
                <a:solidFill>
                  <a:srgbClr val="9966CC"/>
                </a:solidFill>
                <a:latin typeface="Tahoma" panose="020B0604030504040204" pitchFamily="34" charset="0"/>
                <a:ea typeface="Tahoma" panose="020B0604030504040204" pitchFamily="34" charset="0"/>
                <a:cs typeface="Tahoma" panose="020B0604030504040204" pitchFamily="34" charset="0"/>
              </a:rPr>
              <a:t>in enabling pupils and adults to flourish?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374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00ED-93F2-2B42-9E77-A3829AD28C54}"/>
              </a:ext>
            </a:extLst>
          </p:cNvPr>
          <p:cNvSpPr>
            <a:spLocks noGrp="1"/>
          </p:cNvSpPr>
          <p:nvPr>
            <p:ph type="title"/>
          </p:nvPr>
        </p:nvSpPr>
        <p:spPr>
          <a:xfrm>
            <a:off x="549275" y="107576"/>
            <a:ext cx="8042276" cy="934146"/>
          </a:xfrm>
        </p:spPr>
        <p:txBody>
          <a:bodyPr/>
          <a:lstStyle/>
          <a:p>
            <a:pPr algn="l"/>
            <a:r>
              <a:rPr lang="en-US" sz="3600" dirty="0"/>
              <a:t>A new way to think about grades</a:t>
            </a:r>
          </a:p>
        </p:txBody>
      </p:sp>
      <p:pic>
        <p:nvPicPr>
          <p:cNvPr id="4" name="Content Placeholder 5">
            <a:extLst>
              <a:ext uri="{FF2B5EF4-FFF2-40B4-BE49-F238E27FC236}">
                <a16:creationId xmlns:a16="http://schemas.microsoft.com/office/drawing/2014/main" id="{BB3C6D10-4800-4D4A-8360-8D4A7002C5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5973" y="1165546"/>
            <a:ext cx="7068433" cy="4675658"/>
          </a:xfrm>
        </p:spPr>
      </p:pic>
    </p:spTree>
    <p:extLst>
      <p:ext uri="{BB962C8B-B14F-4D97-AF65-F5344CB8AC3E}">
        <p14:creationId xmlns:p14="http://schemas.microsoft.com/office/powerpoint/2010/main" val="262007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516284"/>
            <a:ext cx="8042276" cy="4179666"/>
          </a:xfrm>
        </p:spPr>
        <p:txBody>
          <a:bodyPr>
            <a:normAutofit/>
          </a:bodyPr>
          <a:lstStyle/>
          <a:p>
            <a:pPr marL="0" indent="0">
              <a:buNone/>
            </a:pPr>
            <a:endParaRPr lang="en-GB" dirty="0"/>
          </a:p>
          <a:p>
            <a:r>
              <a:rPr lang="en-GB" dirty="0"/>
              <a:t>Pre-inspection</a:t>
            </a:r>
          </a:p>
          <a:p>
            <a:r>
              <a:rPr lang="en-GB" dirty="0"/>
              <a:t>The inspection day</a:t>
            </a:r>
          </a:p>
          <a:p>
            <a:r>
              <a:rPr lang="en-GB" dirty="0"/>
              <a:t>The report and follow-up</a:t>
            </a:r>
          </a:p>
        </p:txBody>
      </p:sp>
      <p:sp>
        <p:nvSpPr>
          <p:cNvPr id="5" name="Title 4">
            <a:extLst>
              <a:ext uri="{FF2B5EF4-FFF2-40B4-BE49-F238E27FC236}">
                <a16:creationId xmlns:a16="http://schemas.microsoft.com/office/drawing/2014/main" id="{5189D00A-0198-4C4A-8D07-9EFD7B6D36EB}"/>
              </a:ext>
            </a:extLst>
          </p:cNvPr>
          <p:cNvSpPr txBox="1">
            <a:spLocks/>
          </p:cNvSpPr>
          <p:nvPr/>
        </p:nvSpPr>
        <p:spPr>
          <a:xfrm>
            <a:off x="467544" y="326197"/>
            <a:ext cx="8229600" cy="97016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a:lstStyle>
          <a:p>
            <a:pPr algn="l"/>
            <a:r>
              <a:rPr lang="en-GB" sz="3600" dirty="0"/>
              <a:t>SIAMS – How does it work?</a:t>
            </a:r>
          </a:p>
        </p:txBody>
      </p:sp>
      <p:sp>
        <p:nvSpPr>
          <p:cNvPr id="4" name="Content Placeholder 2">
            <a:extLst>
              <a:ext uri="{FF2B5EF4-FFF2-40B4-BE49-F238E27FC236}">
                <a16:creationId xmlns:a16="http://schemas.microsoft.com/office/drawing/2014/main" id="{02DC3076-F999-7244-B2AC-A7FD77E1A75A}"/>
              </a:ext>
            </a:extLst>
          </p:cNvPr>
          <p:cNvSpPr txBox="1">
            <a:spLocks/>
          </p:cNvSpPr>
          <p:nvPr/>
        </p:nvSpPr>
        <p:spPr>
          <a:xfrm>
            <a:off x="549275" y="3495553"/>
            <a:ext cx="8042276" cy="244225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p>
          <a:p>
            <a:endParaRPr lang="en-GB" dirty="0"/>
          </a:p>
        </p:txBody>
      </p:sp>
    </p:spTree>
    <p:extLst>
      <p:ext uri="{BB962C8B-B14F-4D97-AF65-F5344CB8AC3E}">
        <p14:creationId xmlns:p14="http://schemas.microsoft.com/office/powerpoint/2010/main" val="18996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8E53-91D1-2A44-B497-3E91612AAAB4}"/>
              </a:ext>
            </a:extLst>
          </p:cNvPr>
          <p:cNvSpPr>
            <a:spLocks noGrp="1"/>
          </p:cNvSpPr>
          <p:nvPr>
            <p:ph type="title"/>
          </p:nvPr>
        </p:nvSpPr>
        <p:spPr>
          <a:xfrm>
            <a:off x="549275" y="107576"/>
            <a:ext cx="8042276" cy="945720"/>
          </a:xfrm>
        </p:spPr>
        <p:txBody>
          <a:bodyPr/>
          <a:lstStyle/>
          <a:p>
            <a:pPr algn="l"/>
            <a:r>
              <a:rPr lang="en-US" sz="3600" dirty="0"/>
              <a:t>One holistic judgement</a:t>
            </a:r>
          </a:p>
        </p:txBody>
      </p:sp>
      <p:pic>
        <p:nvPicPr>
          <p:cNvPr id="4" name="Picture 3">
            <a:extLst>
              <a:ext uri="{FF2B5EF4-FFF2-40B4-BE49-F238E27FC236}">
                <a16:creationId xmlns:a16="http://schemas.microsoft.com/office/drawing/2014/main" id="{5E765662-CD41-F149-A1C5-5A17EF446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48" y="1182619"/>
            <a:ext cx="3189880" cy="2440258"/>
          </a:xfrm>
          <a:prstGeom prst="rect">
            <a:avLst/>
          </a:prstGeom>
        </p:spPr>
      </p:pic>
      <p:sp>
        <p:nvSpPr>
          <p:cNvPr id="5" name="Rectangle 4">
            <a:extLst>
              <a:ext uri="{FF2B5EF4-FFF2-40B4-BE49-F238E27FC236}">
                <a16:creationId xmlns:a16="http://schemas.microsoft.com/office/drawing/2014/main" id="{6BCEC2BA-9998-3743-992D-65D2BBCA1A66}"/>
              </a:ext>
            </a:extLst>
          </p:cNvPr>
          <p:cNvSpPr/>
          <p:nvPr/>
        </p:nvSpPr>
        <p:spPr>
          <a:xfrm>
            <a:off x="636848" y="3752200"/>
            <a:ext cx="3761532" cy="1938992"/>
          </a:xfrm>
          <a:prstGeom prst="rect">
            <a:avLst/>
          </a:prstGeom>
        </p:spPr>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‘St Theresa's Church of England VC primary school is a Good school overall. Collective worship is Excellent.’</a:t>
            </a:r>
          </a:p>
        </p:txBody>
      </p:sp>
      <p:sp>
        <p:nvSpPr>
          <p:cNvPr id="6" name="Rectangle 5">
            <a:extLst>
              <a:ext uri="{FF2B5EF4-FFF2-40B4-BE49-F238E27FC236}">
                <a16:creationId xmlns:a16="http://schemas.microsoft.com/office/drawing/2014/main" id="{4F549743-0631-124F-86B2-AD4455016624}"/>
              </a:ext>
            </a:extLst>
          </p:cNvPr>
          <p:cNvSpPr/>
          <p:nvPr/>
        </p:nvSpPr>
        <p:spPr>
          <a:xfrm>
            <a:off x="4019551" y="1266650"/>
            <a:ext cx="4572000" cy="2308324"/>
          </a:xfrm>
          <a:prstGeom prst="rect">
            <a:avLst/>
          </a:prstGeom>
        </p:spPr>
        <p:txBody>
          <a:bodyPr>
            <a:spAutoFit/>
          </a:bodyPr>
          <a:lstStyle/>
          <a:p>
            <a:r>
              <a:rPr lang="en-GB" sz="2400">
                <a:latin typeface="Tahoma" panose="020B0604030504040204" pitchFamily="34" charset="0"/>
                <a:ea typeface="Tahoma" panose="020B0604030504040204" pitchFamily="34" charset="0"/>
                <a:cs typeface="Tahoma" panose="020B0604030504040204" pitchFamily="34" charset="0"/>
              </a:rPr>
              <a:t>‘St Theresa’s </a:t>
            </a:r>
            <a:r>
              <a:rPr lang="en-GB" sz="2400" dirty="0">
                <a:latin typeface="Tahoma" panose="020B0604030504040204" pitchFamily="34" charset="0"/>
                <a:ea typeface="Tahoma" panose="020B0604030504040204" pitchFamily="34" charset="0"/>
                <a:cs typeface="Tahoma" panose="020B0604030504040204" pitchFamily="34" charset="0"/>
              </a:rPr>
              <a:t>Church of England VA primary school as a church school requires improvement overall. Collective worship is Good. Religious education Requires Improvement.’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779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111170"/>
            <a:ext cx="8042276" cy="4832431"/>
          </a:xfrm>
        </p:spPr>
        <p:txBody>
          <a:bodyPr rtlCol="0">
            <a:normAutofit/>
          </a:bodyPr>
          <a:lstStyle/>
          <a:p>
            <a:pPr marL="0" indent="0" fontAlgn="auto">
              <a:spcAft>
                <a:spcPts val="0"/>
              </a:spcAft>
              <a:buClr>
                <a:schemeClr val="accent1">
                  <a:lumMod val="60000"/>
                  <a:lumOff val="40000"/>
                </a:schemeClr>
              </a:buClr>
              <a:buNone/>
              <a:defRPr/>
            </a:pPr>
            <a:r>
              <a:rPr lang="en-GB" dirty="0"/>
              <a:t> </a:t>
            </a:r>
          </a:p>
          <a:p>
            <a:pPr fontAlgn="auto">
              <a:spcAft>
                <a:spcPts val="0"/>
              </a:spcAft>
              <a:buClr>
                <a:schemeClr val="accent1">
                  <a:lumMod val="60000"/>
                  <a:lumOff val="40000"/>
                </a:schemeClr>
              </a:buClr>
              <a:defRPr/>
            </a:pPr>
            <a:r>
              <a:rPr lang="en-GB" dirty="0"/>
              <a:t>The role and responsibility of Governors</a:t>
            </a:r>
          </a:p>
          <a:p>
            <a:pPr fontAlgn="auto">
              <a:spcAft>
                <a:spcPts val="0"/>
              </a:spcAft>
              <a:buClr>
                <a:schemeClr val="accent1">
                  <a:lumMod val="60000"/>
                  <a:lumOff val="40000"/>
                </a:schemeClr>
              </a:buClr>
              <a:defRPr/>
            </a:pPr>
            <a:r>
              <a:rPr lang="en-GB" dirty="0"/>
              <a:t>Would an ethos and /or worship committee be right for us?</a:t>
            </a:r>
          </a:p>
          <a:p>
            <a:pPr fontAlgn="auto">
              <a:spcAft>
                <a:spcPts val="0"/>
              </a:spcAft>
              <a:buClr>
                <a:schemeClr val="accent1">
                  <a:lumMod val="60000"/>
                  <a:lumOff val="40000"/>
                </a:schemeClr>
              </a:buClr>
              <a:defRPr/>
            </a:pPr>
            <a:r>
              <a:rPr lang="en-GB" dirty="0"/>
              <a:t>What should we monitor and why? (The SEF /audit template)</a:t>
            </a:r>
          </a:p>
          <a:p>
            <a:pPr fontAlgn="auto">
              <a:spcAft>
                <a:spcPts val="0"/>
              </a:spcAft>
              <a:buClr>
                <a:schemeClr val="accent1">
                  <a:lumMod val="60000"/>
                  <a:lumOff val="40000"/>
                </a:schemeClr>
              </a:buClr>
              <a:defRPr/>
            </a:pPr>
            <a:r>
              <a:rPr lang="en-GB" dirty="0"/>
              <a:t>The previous SIAMS report – Focus for Development</a:t>
            </a:r>
          </a:p>
          <a:p>
            <a:pPr fontAlgn="auto">
              <a:spcAft>
                <a:spcPts val="0"/>
              </a:spcAft>
              <a:buClr>
                <a:schemeClr val="accent1">
                  <a:lumMod val="60000"/>
                  <a:lumOff val="40000"/>
                </a:schemeClr>
              </a:buClr>
              <a:defRPr/>
            </a:pPr>
            <a:r>
              <a:rPr lang="en-GB" dirty="0"/>
              <a:t>Considering the school’s Christian vision and its impact – linking this to learning</a:t>
            </a:r>
          </a:p>
          <a:p>
            <a:pPr fontAlgn="auto">
              <a:spcAft>
                <a:spcPts val="0"/>
              </a:spcAft>
              <a:buClr>
                <a:schemeClr val="accent1">
                  <a:lumMod val="60000"/>
                  <a:lumOff val="40000"/>
                </a:schemeClr>
              </a:buClr>
              <a:defRPr/>
            </a:pPr>
            <a:endParaRPr lang="en-GB" dirty="0">
              <a:solidFill>
                <a:schemeClr val="tx1">
                  <a:lumMod val="85000"/>
                  <a:lumOff val="15000"/>
                </a:schemeClr>
              </a:solidFill>
            </a:endParaRPr>
          </a:p>
        </p:txBody>
      </p:sp>
      <p:sp>
        <p:nvSpPr>
          <p:cNvPr id="5" name="Title 4">
            <a:extLst>
              <a:ext uri="{FF2B5EF4-FFF2-40B4-BE49-F238E27FC236}">
                <a16:creationId xmlns:a16="http://schemas.microsoft.com/office/drawing/2014/main" id="{EFE1A07D-9A59-EE4E-A257-44F5641AE27D}"/>
              </a:ext>
            </a:extLst>
          </p:cNvPr>
          <p:cNvSpPr txBox="1">
            <a:spLocks/>
          </p:cNvSpPr>
          <p:nvPr/>
        </p:nvSpPr>
        <p:spPr>
          <a:xfrm>
            <a:off x="467544" y="326197"/>
            <a:ext cx="8229600" cy="1143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a:lstStyle>
          <a:p>
            <a:pPr algn="l"/>
            <a:r>
              <a:rPr lang="en-GB" sz="3600" dirty="0"/>
              <a:t>Self Evaluation</a:t>
            </a:r>
          </a:p>
        </p:txBody>
      </p:sp>
    </p:spTree>
    <p:extLst>
      <p:ext uri="{BB962C8B-B14F-4D97-AF65-F5344CB8AC3E}">
        <p14:creationId xmlns:p14="http://schemas.microsoft.com/office/powerpoint/2010/main" val="379782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D8B714-CE69-E54F-B1B3-276C9070C0B6}"/>
              </a:ext>
            </a:extLst>
          </p:cNvPr>
          <p:cNvSpPr>
            <a:spLocks noGrp="1"/>
          </p:cNvSpPr>
          <p:nvPr>
            <p:ph type="title"/>
          </p:nvPr>
        </p:nvSpPr>
        <p:spPr>
          <a:xfrm>
            <a:off x="391886" y="570016"/>
            <a:ext cx="8455231" cy="874516"/>
          </a:xfrm>
        </p:spPr>
        <p:txBody>
          <a:bodyPr/>
          <a:lstStyle/>
          <a:p>
            <a:pPr fontAlgn="auto">
              <a:spcAft>
                <a:spcPts val="0"/>
              </a:spcAft>
              <a:defRPr/>
            </a:pPr>
            <a:r>
              <a:rPr lang="en-GB" dirty="0"/>
              <a:t>Introduction to SIAMS</a:t>
            </a:r>
            <a:endParaRPr lang="en-GB" b="1" dirty="0">
              <a:latin typeface="Century Gothic" panose="020B0502020202020204" pitchFamily="34" charset="0"/>
            </a:endParaRPr>
          </a:p>
        </p:txBody>
      </p:sp>
      <p:sp>
        <p:nvSpPr>
          <p:cNvPr id="5" name="Subtitle 2">
            <a:extLst>
              <a:ext uri="{FF2B5EF4-FFF2-40B4-BE49-F238E27FC236}">
                <a16:creationId xmlns:a16="http://schemas.microsoft.com/office/drawing/2014/main" id="{14765EB1-EB67-8C44-B7FD-3F97E7E6BE81}"/>
              </a:ext>
            </a:extLst>
          </p:cNvPr>
          <p:cNvSpPr txBox="1">
            <a:spLocks/>
          </p:cNvSpPr>
          <p:nvPr/>
        </p:nvSpPr>
        <p:spPr>
          <a:xfrm>
            <a:off x="391886" y="1952625"/>
            <a:ext cx="8342539" cy="3543299"/>
          </a:xfrm>
          <a:prstGeom prst="rect">
            <a:avLst/>
          </a:prstGeom>
          <a:ln w="12700">
            <a:solidFill>
              <a:schemeClr val="tx1"/>
            </a:solidFill>
          </a:ln>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None/>
              <a:defRPr/>
            </a:pPr>
            <a:endParaRPr lang="en-GB" sz="2000" dirty="0"/>
          </a:p>
          <a:p>
            <a:pPr marL="0" indent="0" algn="ctr">
              <a:buNone/>
              <a:defRPr/>
            </a:pPr>
            <a:r>
              <a:rPr lang="en-GB" sz="2000" dirty="0"/>
              <a:t>Phil Knowles - Diocesan School Effectiveness Officer &amp; SIAMS Manager</a:t>
            </a:r>
          </a:p>
          <a:p>
            <a:pPr marL="0" indent="0" algn="ctr">
              <a:buNone/>
              <a:defRPr/>
            </a:pPr>
            <a:r>
              <a:rPr lang="en-GB" sz="2000" dirty="0"/>
              <a:t>Gemma Kingston - Diocesan Schools Adviser</a:t>
            </a:r>
          </a:p>
          <a:p>
            <a:pPr marL="0" indent="0" algn="ctr">
              <a:buNone/>
              <a:defRPr/>
            </a:pPr>
            <a:r>
              <a:rPr lang="en-GB" sz="2000" dirty="0"/>
              <a:t>Daisy Underwood – CW Lead, Acton CEVCP School</a:t>
            </a:r>
          </a:p>
          <a:p>
            <a:pPr marL="0" indent="0" algn="ctr">
              <a:buNone/>
              <a:defRPr/>
            </a:pPr>
            <a:r>
              <a:rPr lang="en-GB" sz="2000" dirty="0"/>
              <a:t>Rachel Bacon, Deputy Head, All Saints C of E Primary, Newmarket</a:t>
            </a:r>
          </a:p>
          <a:p>
            <a:pPr marL="0" indent="0" algn="ctr">
              <a:buNone/>
              <a:defRPr/>
            </a:pPr>
            <a:endParaRPr lang="en-GB" sz="2000" dirty="0"/>
          </a:p>
          <a:p>
            <a:pPr marL="0" indent="0" algn="ctr">
              <a:buNone/>
              <a:defRPr/>
            </a:pPr>
            <a:endParaRPr lang="en-GB" sz="2000" dirty="0"/>
          </a:p>
        </p:txBody>
      </p:sp>
    </p:spTree>
    <p:extLst>
      <p:ext uri="{BB962C8B-B14F-4D97-AF65-F5344CB8AC3E}">
        <p14:creationId xmlns:p14="http://schemas.microsoft.com/office/powerpoint/2010/main" val="193812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1A07D-9A59-EE4E-A257-44F5641AE27D}"/>
              </a:ext>
            </a:extLst>
          </p:cNvPr>
          <p:cNvSpPr txBox="1">
            <a:spLocks/>
          </p:cNvSpPr>
          <p:nvPr/>
        </p:nvSpPr>
        <p:spPr>
          <a:xfrm>
            <a:off x="467544" y="326197"/>
            <a:ext cx="8229600" cy="1143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kern="1200">
                <a:solidFill>
                  <a:schemeClr val="accent1"/>
                </a:solidFill>
                <a:latin typeface="Century Gothic" panose="020B0502020202020204" pitchFamily="34" charset="0"/>
                <a:ea typeface="+mj-ea"/>
                <a:cs typeface="+mj-cs"/>
              </a:defRPr>
            </a:lvl1pPr>
          </a:lstStyle>
          <a:p>
            <a:pPr algn="l"/>
            <a:r>
              <a:rPr lang="en-GB" sz="3600" dirty="0"/>
              <a:t>Priorities – What next for our school?</a:t>
            </a:r>
          </a:p>
        </p:txBody>
      </p:sp>
      <p:sp>
        <p:nvSpPr>
          <p:cNvPr id="4" name="Content Placeholder 2">
            <a:extLst>
              <a:ext uri="{FF2B5EF4-FFF2-40B4-BE49-F238E27FC236}">
                <a16:creationId xmlns:a16="http://schemas.microsoft.com/office/drawing/2014/main" id="{9EFB217A-F0F4-0440-909F-DE631023AFDD}"/>
              </a:ext>
            </a:extLst>
          </p:cNvPr>
          <p:cNvSpPr txBox="1">
            <a:spLocks/>
          </p:cNvSpPr>
          <p:nvPr/>
        </p:nvSpPr>
        <p:spPr>
          <a:xfrm>
            <a:off x="549275" y="1567543"/>
            <a:ext cx="8042276" cy="421574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defRPr/>
            </a:pPr>
            <a:endParaRPr lang="en-GB" dirty="0"/>
          </a:p>
          <a:p>
            <a:pPr>
              <a:defRPr/>
            </a:pPr>
            <a:r>
              <a:rPr lang="en-GB" dirty="0"/>
              <a:t>Consider the vision</a:t>
            </a:r>
          </a:p>
          <a:p>
            <a:pPr>
              <a:defRPr/>
            </a:pPr>
            <a:r>
              <a:rPr lang="en-GB" dirty="0"/>
              <a:t>Self evaluate (audit)</a:t>
            </a:r>
          </a:p>
          <a:p>
            <a:pPr>
              <a:defRPr/>
            </a:pPr>
            <a:r>
              <a:rPr lang="en-GB" dirty="0"/>
              <a:t>Action planning /prioritise </a:t>
            </a:r>
          </a:p>
        </p:txBody>
      </p:sp>
    </p:spTree>
    <p:extLst>
      <p:ext uri="{BB962C8B-B14F-4D97-AF65-F5344CB8AC3E}">
        <p14:creationId xmlns:p14="http://schemas.microsoft.com/office/powerpoint/2010/main" val="2715515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D807-12D1-3B4C-8D26-19396379F882}"/>
              </a:ext>
            </a:extLst>
          </p:cNvPr>
          <p:cNvSpPr>
            <a:spLocks noGrp="1"/>
          </p:cNvSpPr>
          <p:nvPr>
            <p:ph type="title"/>
          </p:nvPr>
        </p:nvSpPr>
        <p:spPr/>
        <p:txBody>
          <a:bodyPr/>
          <a:lstStyle/>
          <a:p>
            <a:r>
              <a:rPr lang="en-US" dirty="0"/>
              <a:t>Other issues</a:t>
            </a:r>
          </a:p>
        </p:txBody>
      </p:sp>
      <p:sp>
        <p:nvSpPr>
          <p:cNvPr id="3" name="Content Placeholder 2">
            <a:extLst>
              <a:ext uri="{FF2B5EF4-FFF2-40B4-BE49-F238E27FC236}">
                <a16:creationId xmlns:a16="http://schemas.microsoft.com/office/drawing/2014/main" id="{BD2F5AC9-77E2-8B41-886A-CCCD396091F7}"/>
              </a:ext>
            </a:extLst>
          </p:cNvPr>
          <p:cNvSpPr>
            <a:spLocks noGrp="1"/>
          </p:cNvSpPr>
          <p:nvPr>
            <p:ph idx="1"/>
          </p:nvPr>
        </p:nvSpPr>
        <p:spPr>
          <a:xfrm>
            <a:off x="549275" y="1876301"/>
            <a:ext cx="8042276" cy="4067300"/>
          </a:xfrm>
        </p:spPr>
        <p:txBody>
          <a:bodyPr/>
          <a:lstStyle/>
          <a:p>
            <a:r>
              <a:rPr lang="en-US" dirty="0"/>
              <a:t>What have we learnt from recent inspections</a:t>
            </a:r>
          </a:p>
          <a:p>
            <a:r>
              <a:rPr lang="en-US" dirty="0"/>
              <a:t>Building a case for ‘Excellence’</a:t>
            </a:r>
          </a:p>
          <a:p>
            <a:r>
              <a:rPr lang="en-US" dirty="0"/>
              <a:t>Self-evaluation and the SIAMS SEF (audit)</a:t>
            </a:r>
          </a:p>
        </p:txBody>
      </p:sp>
    </p:spTree>
    <p:extLst>
      <p:ext uri="{BB962C8B-B14F-4D97-AF65-F5344CB8AC3E}">
        <p14:creationId xmlns:p14="http://schemas.microsoft.com/office/powerpoint/2010/main" val="231336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7544" y="318928"/>
            <a:ext cx="8316415" cy="1071722"/>
          </a:xfrm>
        </p:spPr>
        <p:txBody>
          <a:bodyPr/>
          <a:lstStyle/>
          <a:p>
            <a:r>
              <a:rPr lang="en-GB" dirty="0"/>
              <a:t>Introduction to SIAMS</a:t>
            </a:r>
          </a:p>
        </p:txBody>
      </p:sp>
      <p:sp>
        <p:nvSpPr>
          <p:cNvPr id="21506" name="Content Placeholder 2"/>
          <p:cNvSpPr>
            <a:spLocks noGrp="1"/>
          </p:cNvSpPr>
          <p:nvPr>
            <p:ph idx="1"/>
          </p:nvPr>
        </p:nvSpPr>
        <p:spPr>
          <a:xfrm>
            <a:off x="549275" y="2018269"/>
            <a:ext cx="8042276" cy="3925331"/>
          </a:xfrm>
        </p:spPr>
        <p:txBody>
          <a:bodyPr/>
          <a:lstStyle/>
          <a:p>
            <a:endParaRPr lang="en-GB"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00200"/>
            <a:ext cx="3257550" cy="4343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988840"/>
            <a:ext cx="4860032" cy="3645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756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0010" y="0"/>
            <a:ext cx="8365917" cy="1336956"/>
          </a:xfrm>
        </p:spPr>
        <p:txBody>
          <a:bodyPr/>
          <a:lstStyle/>
          <a:p>
            <a:r>
              <a:rPr lang="en-GB" dirty="0"/>
              <a:t>Introduction to SIAMS</a:t>
            </a:r>
          </a:p>
        </p:txBody>
      </p:sp>
      <p:sp>
        <p:nvSpPr>
          <p:cNvPr id="3" name="Content Placeholder 2"/>
          <p:cNvSpPr>
            <a:spLocks noGrp="1"/>
          </p:cNvSpPr>
          <p:nvPr>
            <p:ph idx="1"/>
          </p:nvPr>
        </p:nvSpPr>
        <p:spPr/>
        <p:txBody>
          <a:bodyPr rtlCol="0">
            <a:normAutofit/>
          </a:bodyPr>
          <a:lstStyle/>
          <a:p>
            <a:pPr fontAlgn="auto">
              <a:spcAft>
                <a:spcPts val="0"/>
              </a:spcAft>
              <a:buClr>
                <a:schemeClr val="accent1">
                  <a:lumMod val="60000"/>
                  <a:lumOff val="40000"/>
                </a:schemeClr>
              </a:buClr>
              <a:defRPr/>
            </a:pPr>
            <a:endParaRPr lang="en-GB" dirty="0">
              <a:solidFill>
                <a:schemeClr val="tx1">
                  <a:lumMod val="85000"/>
                  <a:lumOff val="15000"/>
                </a:schemeClr>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00200"/>
            <a:ext cx="3257550" cy="4343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420888"/>
            <a:ext cx="2085696" cy="278092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2420888"/>
            <a:ext cx="2085696" cy="2780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61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34" y="107576"/>
            <a:ext cx="8431480" cy="1146793"/>
          </a:xfrm>
        </p:spPr>
        <p:txBody>
          <a:bodyPr/>
          <a:lstStyle/>
          <a:p>
            <a:r>
              <a:rPr lang="en-GB" dirty="0"/>
              <a:t>Introduction to SIAMS</a:t>
            </a:r>
          </a:p>
        </p:txBody>
      </p:sp>
      <p:sp>
        <p:nvSpPr>
          <p:cNvPr id="3" name="Content Placeholder 2"/>
          <p:cNvSpPr>
            <a:spLocks noGrp="1"/>
          </p:cNvSpPr>
          <p:nvPr>
            <p:ph idx="1"/>
          </p:nvPr>
        </p:nvSpPr>
        <p:spPr/>
        <p:txBody>
          <a:bodyPr/>
          <a:lstStyle/>
          <a:p>
            <a:endParaRPr lang="en-GB"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66875"/>
            <a:ext cx="3312368" cy="441649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466875"/>
            <a:ext cx="3312367" cy="4416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78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107576"/>
            <a:ext cx="8419605" cy="1336956"/>
          </a:xfrm>
        </p:spPr>
        <p:txBody>
          <a:bodyPr/>
          <a:lstStyle/>
          <a:p>
            <a:r>
              <a:rPr lang="en-GB" dirty="0"/>
              <a:t>Introduction to SIAMS</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753" y="1600200"/>
            <a:ext cx="3257550" cy="4343400"/>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idx="1"/>
          </p:nvPr>
        </p:nvPicPr>
        <p:blipFill>
          <a:blip r:embed="rId3"/>
          <a:stretch>
            <a:fillRect/>
          </a:stretch>
        </p:blipFill>
        <p:spPr>
          <a:xfrm>
            <a:off x="4794616" y="1600200"/>
            <a:ext cx="325755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79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107576"/>
            <a:ext cx="8443356" cy="1336956"/>
          </a:xfrm>
        </p:spPr>
        <p:txBody>
          <a:bodyPr/>
          <a:lstStyle/>
          <a:p>
            <a:r>
              <a:rPr lang="en-GB" dirty="0"/>
              <a:t>Introduction to SIAMS</a:t>
            </a:r>
          </a:p>
        </p:txBody>
      </p:sp>
      <p:sp>
        <p:nvSpPr>
          <p:cNvPr id="3" name="Content Placeholder 2"/>
          <p:cNvSpPr>
            <a:spLocks noGrp="1"/>
          </p:cNvSpPr>
          <p:nvPr>
            <p:ph idx="1"/>
          </p:nvPr>
        </p:nvSpPr>
        <p:spPr>
          <a:xfrm>
            <a:off x="549275" y="1444532"/>
            <a:ext cx="8042276" cy="4499069"/>
          </a:xfrm>
        </p:spPr>
        <p:txBody>
          <a:bodyPr>
            <a:normAutofit/>
          </a:bodyPr>
          <a:lstStyle/>
          <a:p>
            <a:r>
              <a:rPr lang="en-GB" dirty="0"/>
              <a:t>Questions?</a:t>
            </a:r>
          </a:p>
          <a:p>
            <a:r>
              <a:rPr lang="en-GB" dirty="0"/>
              <a:t>Training needs</a:t>
            </a:r>
          </a:p>
          <a:p>
            <a:pPr marL="0" indent="0">
              <a:buNone/>
            </a:pPr>
            <a:endParaRPr lang="en-GB" sz="800" dirty="0"/>
          </a:p>
          <a:p>
            <a:pPr marL="0" indent="0">
              <a:buNone/>
            </a:pPr>
            <a:r>
              <a:rPr lang="en-GB" dirty="0"/>
              <a:t>The SIAMS schedule and associated documents are available from the Church of England Education Office website:</a:t>
            </a:r>
          </a:p>
          <a:p>
            <a:pPr marL="0" indent="0">
              <a:buNone/>
            </a:pPr>
            <a:r>
              <a:rPr lang="en-GB" dirty="0"/>
              <a:t>https://</a:t>
            </a:r>
            <a:r>
              <a:rPr lang="en-GB" dirty="0" err="1"/>
              <a:t>www.churchofengland.org</a:t>
            </a:r>
            <a:r>
              <a:rPr lang="en-GB" dirty="0"/>
              <a:t>/more/education-and-schools/church-schools-and-academies/</a:t>
            </a:r>
            <a:r>
              <a:rPr lang="en-GB" dirty="0" err="1"/>
              <a:t>siams</a:t>
            </a:r>
            <a:r>
              <a:rPr lang="en-GB" dirty="0"/>
              <a:t>-school-inspections</a:t>
            </a:r>
          </a:p>
        </p:txBody>
      </p:sp>
    </p:spTree>
    <p:extLst>
      <p:ext uri="{BB962C8B-B14F-4D97-AF65-F5344CB8AC3E}">
        <p14:creationId xmlns:p14="http://schemas.microsoft.com/office/powerpoint/2010/main" val="358363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normAutofit lnSpcReduction="10000"/>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Aims of this session:</a:t>
            </a:r>
          </a:p>
          <a:p>
            <a:r>
              <a:rPr lang="en-GB" dirty="0"/>
              <a:t>What is SIAMS?</a:t>
            </a:r>
          </a:p>
          <a:p>
            <a:r>
              <a:rPr lang="en-GB" dirty="0"/>
              <a:t>To introduce the new SIAMS schedule</a:t>
            </a:r>
          </a:p>
          <a:p>
            <a:r>
              <a:rPr lang="en-GB" dirty="0"/>
              <a:t>The focus on the school’s Christian vision</a:t>
            </a:r>
          </a:p>
          <a:p>
            <a:r>
              <a:rPr lang="en-GB" dirty="0"/>
              <a:t>An overview of the SIAMS inspection process</a:t>
            </a:r>
          </a:p>
          <a:p>
            <a:r>
              <a:rPr lang="en-GB" dirty="0"/>
              <a:t>The 7 strands</a:t>
            </a:r>
          </a:p>
          <a:p>
            <a:r>
              <a:rPr lang="en-GB" dirty="0"/>
              <a:t>The evaluation schedule and Self evaluation (audit) process</a:t>
            </a:r>
          </a:p>
          <a:p>
            <a:endParaRPr lang="en-GB" dirty="0"/>
          </a:p>
          <a:p>
            <a:endParaRPr lang="en-GB" dirty="0"/>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FA7C2E9C-0473-3F4D-807B-F8A8DE3C4B5D}"/>
              </a:ext>
            </a:extLst>
          </p:cNvPr>
          <p:cNvSpPr>
            <a:spLocks noGrp="1"/>
          </p:cNvSpPr>
          <p:nvPr>
            <p:ph type="title"/>
          </p:nvPr>
        </p:nvSpPr>
        <p:spPr>
          <a:xfrm>
            <a:off x="368134" y="107576"/>
            <a:ext cx="8419605" cy="1246211"/>
          </a:xfrm>
        </p:spPr>
        <p:txBody>
          <a:bodyPr/>
          <a:lstStyle/>
          <a:p>
            <a:r>
              <a:rPr lang="en-GB" dirty="0"/>
              <a:t>Introduction to SIAMS</a:t>
            </a:r>
            <a:endParaRPr lang="en-US" dirty="0"/>
          </a:p>
        </p:txBody>
      </p:sp>
    </p:spTree>
    <p:extLst>
      <p:ext uri="{BB962C8B-B14F-4D97-AF65-F5344CB8AC3E}">
        <p14:creationId xmlns:p14="http://schemas.microsoft.com/office/powerpoint/2010/main" val="399753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35" y="107576"/>
            <a:ext cx="8407730" cy="1336956"/>
          </a:xfrm>
        </p:spPr>
        <p:txBody>
          <a:bodyPr/>
          <a:lstStyle/>
          <a:p>
            <a:r>
              <a:rPr lang="en-GB" dirty="0"/>
              <a:t>Introduction to SIAMS</a:t>
            </a:r>
            <a:endParaRPr lang="en-GB"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02FA8FF-9BBF-4F78-ACD5-C0152EE30293}"/>
              </a:ext>
            </a:extLst>
          </p:cNvPr>
          <p:cNvSpPr>
            <a:spLocks noGrp="1"/>
          </p:cNvSpPr>
          <p:nvPr>
            <p:ph idx="1"/>
          </p:nvPr>
        </p:nvSpPr>
        <p:spPr/>
        <p:txBody>
          <a:bodyPr/>
          <a:lstStyle/>
          <a:p>
            <a:pPr marL="0" indent="0">
              <a:buNone/>
            </a:pPr>
            <a:r>
              <a:rPr lang="en-GB" dirty="0"/>
              <a:t>Frequently asked questions:</a:t>
            </a:r>
          </a:p>
          <a:p>
            <a:r>
              <a:rPr lang="en-GB" dirty="0"/>
              <a:t>Why does our school have SIAMS inspections?</a:t>
            </a:r>
          </a:p>
          <a:p>
            <a:r>
              <a:rPr lang="en-GB" dirty="0"/>
              <a:t>Is SIAMS optional and is it important?</a:t>
            </a:r>
          </a:p>
          <a:p>
            <a:r>
              <a:rPr lang="en-GB" dirty="0"/>
              <a:t>How often does SIAMS take place?</a:t>
            </a:r>
          </a:p>
          <a:p>
            <a:r>
              <a:rPr lang="en-GB" dirty="0"/>
              <a:t>SIAMS – Isn’t it an inspection of RE?</a:t>
            </a:r>
          </a:p>
          <a:p>
            <a:pPr marL="0" indent="0">
              <a:buNone/>
            </a:pPr>
            <a:endParaRPr lang="en-GB" dirty="0"/>
          </a:p>
        </p:txBody>
      </p:sp>
    </p:spTree>
    <p:extLst>
      <p:ext uri="{BB962C8B-B14F-4D97-AF65-F5344CB8AC3E}">
        <p14:creationId xmlns:p14="http://schemas.microsoft.com/office/powerpoint/2010/main" val="413354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0EA7-1DF5-7149-AF70-8C647AE71903}"/>
              </a:ext>
            </a:extLst>
          </p:cNvPr>
          <p:cNvSpPr>
            <a:spLocks noGrp="1"/>
          </p:cNvSpPr>
          <p:nvPr>
            <p:ph type="title"/>
          </p:nvPr>
        </p:nvSpPr>
        <p:spPr>
          <a:xfrm>
            <a:off x="332509" y="107576"/>
            <a:ext cx="8443356" cy="1336956"/>
          </a:xfrm>
        </p:spPr>
        <p:txBody>
          <a:bodyPr/>
          <a:lstStyle/>
          <a:p>
            <a:r>
              <a:rPr lang="en-GB" dirty="0"/>
              <a:t>Introduction to SIAMS</a:t>
            </a:r>
            <a:endParaRPr lang="en-US" dirty="0"/>
          </a:p>
        </p:txBody>
      </p:sp>
      <p:sp>
        <p:nvSpPr>
          <p:cNvPr id="3" name="Content Placeholder 2">
            <a:extLst>
              <a:ext uri="{FF2B5EF4-FFF2-40B4-BE49-F238E27FC236}">
                <a16:creationId xmlns:a16="http://schemas.microsoft.com/office/drawing/2014/main" id="{D4A71442-6DA6-C646-B079-E49DB3F0E386}"/>
              </a:ext>
            </a:extLst>
          </p:cNvPr>
          <p:cNvSpPr>
            <a:spLocks noGrp="1"/>
          </p:cNvSpPr>
          <p:nvPr>
            <p:ph idx="1"/>
          </p:nvPr>
        </p:nvSpPr>
        <p:spPr/>
        <p:txBody>
          <a:bodyPr>
            <a:normAutofit fontScale="92500" lnSpcReduction="10000"/>
          </a:bodyPr>
          <a:lstStyle/>
          <a:p>
            <a:pPr marL="0" indent="0">
              <a:buNone/>
            </a:pPr>
            <a:r>
              <a:rPr lang="en-US" dirty="0"/>
              <a:t>SIAMS has changed:</a:t>
            </a:r>
          </a:p>
          <a:p>
            <a:r>
              <a:rPr lang="en-US" dirty="0"/>
              <a:t>A SIAMS that is more rigorous</a:t>
            </a:r>
          </a:p>
          <a:p>
            <a:r>
              <a:rPr lang="en-US" dirty="0"/>
              <a:t>A SIAMS that is more consistent</a:t>
            </a:r>
          </a:p>
          <a:p>
            <a:r>
              <a:rPr lang="en-US" dirty="0"/>
              <a:t>A SIAMS that is more suitable for the new education landscape</a:t>
            </a:r>
          </a:p>
          <a:p>
            <a:pPr marL="0" indent="0">
              <a:buNone/>
            </a:pPr>
            <a:r>
              <a:rPr lang="en-GB" i="1" dirty="0"/>
              <a:t>SIAS: focus on distinctiveness</a:t>
            </a:r>
          </a:p>
          <a:p>
            <a:pPr marL="0" indent="0">
              <a:buNone/>
            </a:pPr>
            <a:r>
              <a:rPr lang="en-GB" i="1" dirty="0"/>
              <a:t>SIAMS: focus on distinctiveness and effectiveness </a:t>
            </a:r>
          </a:p>
          <a:p>
            <a:pPr marL="0" indent="0">
              <a:buNone/>
            </a:pPr>
            <a:r>
              <a:rPr lang="en-GB" i="1" dirty="0"/>
              <a:t>SIAMS 2:  focus on distinctiveness, effectiveness and sustainability</a:t>
            </a:r>
            <a:endParaRPr lang="en-US" i="1" dirty="0"/>
          </a:p>
        </p:txBody>
      </p:sp>
    </p:spTree>
    <p:extLst>
      <p:ext uri="{BB962C8B-B14F-4D97-AF65-F5344CB8AC3E}">
        <p14:creationId xmlns:p14="http://schemas.microsoft.com/office/powerpoint/2010/main" val="105539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FCA8-2A13-3741-B2EC-BE183315B7A2}"/>
              </a:ext>
            </a:extLst>
          </p:cNvPr>
          <p:cNvSpPr>
            <a:spLocks noGrp="1"/>
          </p:cNvSpPr>
          <p:nvPr>
            <p:ph type="title"/>
          </p:nvPr>
        </p:nvSpPr>
        <p:spPr/>
        <p:txBody>
          <a:bodyPr/>
          <a:lstStyle/>
          <a:p>
            <a:r>
              <a:rPr lang="en-US" dirty="0"/>
              <a:t>The Vision</a:t>
            </a:r>
          </a:p>
        </p:txBody>
      </p:sp>
      <p:pic>
        <p:nvPicPr>
          <p:cNvPr id="4" name="Picture 3">
            <a:extLst>
              <a:ext uri="{FF2B5EF4-FFF2-40B4-BE49-F238E27FC236}">
                <a16:creationId xmlns:a16="http://schemas.microsoft.com/office/drawing/2014/main" id="{CEC3E346-6D23-AF44-A8DF-CD2DBDA2AA23}"/>
              </a:ext>
            </a:extLst>
          </p:cNvPr>
          <p:cNvPicPr>
            <a:picLocks noChangeAspect="1"/>
          </p:cNvPicPr>
          <p:nvPr/>
        </p:nvPicPr>
        <p:blipFill>
          <a:blip r:embed="rId2"/>
          <a:stretch>
            <a:fillRect/>
          </a:stretch>
        </p:blipFill>
        <p:spPr>
          <a:xfrm>
            <a:off x="1632030" y="1530651"/>
            <a:ext cx="5891514" cy="4412949"/>
          </a:xfrm>
          <a:prstGeom prst="rect">
            <a:avLst/>
          </a:prstGeom>
        </p:spPr>
      </p:pic>
    </p:spTree>
    <p:extLst>
      <p:ext uri="{BB962C8B-B14F-4D97-AF65-F5344CB8AC3E}">
        <p14:creationId xmlns:p14="http://schemas.microsoft.com/office/powerpoint/2010/main" val="147615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0EA7-1DF5-7149-AF70-8C647AE71903}"/>
              </a:ext>
            </a:extLst>
          </p:cNvPr>
          <p:cNvSpPr>
            <a:spLocks noGrp="1"/>
          </p:cNvSpPr>
          <p:nvPr>
            <p:ph type="title"/>
          </p:nvPr>
        </p:nvSpPr>
        <p:spPr>
          <a:xfrm>
            <a:off x="549275" y="312511"/>
            <a:ext cx="8042276" cy="740781"/>
          </a:xfrm>
        </p:spPr>
        <p:txBody>
          <a:bodyPr/>
          <a:lstStyle/>
          <a:p>
            <a:r>
              <a:rPr lang="en-US" sz="3600" dirty="0"/>
              <a:t>Time for reflection</a:t>
            </a:r>
          </a:p>
        </p:txBody>
      </p:sp>
      <p:pic>
        <p:nvPicPr>
          <p:cNvPr id="4" name="Picture 3" descr="Cornwall 17 002.JPG">
            <a:extLst>
              <a:ext uri="{FF2B5EF4-FFF2-40B4-BE49-F238E27FC236}">
                <a16:creationId xmlns:a16="http://schemas.microsoft.com/office/drawing/2014/main" id="{0DD2D503-3BBB-FF48-83BB-5B2377C331DC}"/>
              </a:ext>
            </a:extLst>
          </p:cNvPr>
          <p:cNvPicPr>
            <a:picLocks noChangeAspect="1"/>
          </p:cNvPicPr>
          <p:nvPr/>
        </p:nvPicPr>
        <p:blipFill>
          <a:blip r:embed="rId3" cstate="print"/>
          <a:stretch>
            <a:fillRect/>
          </a:stretch>
        </p:blipFill>
        <p:spPr>
          <a:xfrm>
            <a:off x="1238491" y="1076208"/>
            <a:ext cx="6944810" cy="4907903"/>
          </a:xfrm>
          <a:prstGeom prst="rect">
            <a:avLst/>
          </a:prstGeom>
        </p:spPr>
      </p:pic>
      <p:sp>
        <p:nvSpPr>
          <p:cNvPr id="6" name="TextBox 5">
            <a:extLst>
              <a:ext uri="{FF2B5EF4-FFF2-40B4-BE49-F238E27FC236}">
                <a16:creationId xmlns:a16="http://schemas.microsoft.com/office/drawing/2014/main" id="{477D5F0D-FF3C-C542-90A1-CAA351F7DF43}"/>
              </a:ext>
            </a:extLst>
          </p:cNvPr>
          <p:cNvSpPr txBox="1"/>
          <p:nvPr/>
        </p:nvSpPr>
        <p:spPr>
          <a:xfrm flipH="1">
            <a:off x="4392043" y="4114252"/>
            <a:ext cx="3687089" cy="1754326"/>
          </a:xfrm>
          <a:prstGeom prst="rect">
            <a:avLst/>
          </a:prstGeom>
          <a:solidFill>
            <a:schemeClr val="accent5">
              <a:lumMod val="20000"/>
              <a:lumOff val="80000"/>
            </a:schemeClr>
          </a:solidFill>
        </p:spPr>
        <p:txBody>
          <a:bodyPr wrap="square" rtlCol="0">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Who are you as a school? </a:t>
            </a:r>
          </a:p>
          <a:p>
            <a:endParaRPr lang="en-GB" sz="16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Why are you here ?</a:t>
            </a:r>
          </a:p>
          <a:p>
            <a:endParaRPr lang="en-GB" sz="16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How do you live? </a:t>
            </a:r>
          </a:p>
        </p:txBody>
      </p:sp>
    </p:spTree>
    <p:extLst>
      <p:ext uri="{BB962C8B-B14F-4D97-AF65-F5344CB8AC3E}">
        <p14:creationId xmlns:p14="http://schemas.microsoft.com/office/powerpoint/2010/main" val="122645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C65A6EA-121B-6345-A663-22F0120E93C4}"/>
              </a:ext>
            </a:extLst>
          </p:cNvPr>
          <p:cNvSpPr>
            <a:spLocks noGrp="1"/>
          </p:cNvSpPr>
          <p:nvPr>
            <p:ph type="title"/>
          </p:nvPr>
        </p:nvSpPr>
        <p:spPr>
          <a:xfrm>
            <a:off x="466725" y="416690"/>
            <a:ext cx="8229600" cy="1064870"/>
          </a:xfrm>
        </p:spPr>
        <p:txBody>
          <a:bodyPr/>
          <a:lstStyle/>
          <a:p>
            <a:pPr algn="l"/>
            <a:r>
              <a:rPr lang="en-GB" sz="3200" dirty="0"/>
              <a:t>The new schedule gives a high profile to the school’s Christian vision</a:t>
            </a:r>
            <a:endParaRPr lang="en-GB" sz="2800" dirty="0"/>
          </a:p>
        </p:txBody>
      </p:sp>
      <p:graphicFrame>
        <p:nvGraphicFramePr>
          <p:cNvPr id="7" name="Content Placeholder 7">
            <a:extLst>
              <a:ext uri="{FF2B5EF4-FFF2-40B4-BE49-F238E27FC236}">
                <a16:creationId xmlns:a16="http://schemas.microsoft.com/office/drawing/2014/main" id="{510B8291-3DAA-B04D-BE9A-6C9BF5D502A9}"/>
              </a:ext>
            </a:extLst>
          </p:cNvPr>
          <p:cNvGraphicFramePr>
            <a:graphicFrameLocks noGrp="1"/>
          </p:cNvGraphicFramePr>
          <p:nvPr>
            <p:ph sz="half" idx="1"/>
            <p:extLst>
              <p:ext uri="{D42A27DB-BD31-4B8C-83A1-F6EECF244321}">
                <p14:modId xmlns:p14="http://schemas.microsoft.com/office/powerpoint/2010/main" val="3925870930"/>
              </p:ext>
            </p:extLst>
          </p:nvPr>
        </p:nvGraphicFramePr>
        <p:xfrm>
          <a:off x="683568" y="1732864"/>
          <a:ext cx="489654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938C109-711D-5047-9A35-736D9B4637F8}"/>
              </a:ext>
            </a:extLst>
          </p:cNvPr>
          <p:cNvSpPr/>
          <p:nvPr/>
        </p:nvSpPr>
        <p:spPr>
          <a:xfrm>
            <a:off x="5764192" y="2697421"/>
            <a:ext cx="3269848" cy="2031325"/>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It is </a:t>
            </a:r>
            <a:r>
              <a:rPr lang="en-GB" dirty="0">
                <a:solidFill>
                  <a:srgbClr val="96004B"/>
                </a:solidFill>
                <a:latin typeface="Tahoma" panose="020B0604030504040204" pitchFamily="34" charset="0"/>
                <a:ea typeface="Tahoma" panose="020B0604030504040204" pitchFamily="34" charset="0"/>
                <a:cs typeface="Tahoma" panose="020B0604030504040204" pitchFamily="34" charset="0"/>
              </a:rPr>
              <a:t>not</a:t>
            </a:r>
            <a:r>
              <a:rPr lang="en-GB" dirty="0">
                <a:latin typeface="Tahoma" panose="020B0604030504040204" pitchFamily="34" charset="0"/>
                <a:ea typeface="Tahoma" panose="020B0604030504040204" pitchFamily="34" charset="0"/>
                <a:cs typeface="Tahoma" panose="020B0604030504040204" pitchFamily="34" charset="0"/>
              </a:rPr>
              <a:t> about imposing a vision</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solidFill>
                  <a:srgbClr val="96004B"/>
                </a:solidFill>
                <a:latin typeface="Tahoma" panose="020B0604030504040204" pitchFamily="34" charset="0"/>
                <a:ea typeface="Tahoma" panose="020B0604030504040204" pitchFamily="34" charset="0"/>
                <a:cs typeface="Tahoma" panose="020B0604030504040204" pitchFamily="34" charset="0"/>
              </a:rPr>
              <a:t>Inspection is against the school’s vision</a:t>
            </a:r>
            <a:r>
              <a:rPr lang="en-GB"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547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1817-EA81-8D4F-B63F-494505A2ECB5}"/>
              </a:ext>
            </a:extLst>
          </p:cNvPr>
          <p:cNvSpPr>
            <a:spLocks noGrp="1"/>
          </p:cNvSpPr>
          <p:nvPr>
            <p:ph type="title"/>
          </p:nvPr>
        </p:nvSpPr>
        <p:spPr>
          <a:xfrm>
            <a:off x="356260" y="-261243"/>
            <a:ext cx="8419605" cy="1195150"/>
          </a:xfrm>
        </p:spPr>
        <p:txBody>
          <a:bodyPr/>
          <a:lstStyle/>
          <a:p>
            <a:r>
              <a:rPr lang="en-GB" dirty="0"/>
              <a:t>Introduction to SIAMS</a:t>
            </a:r>
            <a:endParaRPr lang="en-US" dirty="0"/>
          </a:p>
        </p:txBody>
      </p:sp>
      <p:sp>
        <p:nvSpPr>
          <p:cNvPr id="8" name="Rectangle 7">
            <a:extLst>
              <a:ext uri="{FF2B5EF4-FFF2-40B4-BE49-F238E27FC236}">
                <a16:creationId xmlns:a16="http://schemas.microsoft.com/office/drawing/2014/main" id="{4FAE3377-7384-F449-8F13-64A11D525EDF}"/>
              </a:ext>
            </a:extLst>
          </p:cNvPr>
          <p:cNvSpPr/>
          <p:nvPr/>
        </p:nvSpPr>
        <p:spPr>
          <a:xfrm>
            <a:off x="222760" y="958238"/>
            <a:ext cx="7294320" cy="836576"/>
          </a:xfrm>
          <a:prstGeom prst="rect">
            <a:avLst/>
          </a:prstGeom>
          <a:solidFill>
            <a:srgbClr val="00B0F0"/>
          </a:solidFill>
        </p:spPr>
        <p:txBody>
          <a:bodyPr wrap="square">
            <a:spAutoFit/>
          </a:bodyPr>
          <a:lstStyle/>
          <a:p>
            <a:pPr lvl="0" algn="ctr">
              <a:lnSpc>
                <a:spcPct val="107000"/>
              </a:lnSpc>
              <a:spcAft>
                <a:spcPts val="0"/>
              </a:spcAft>
            </a:pPr>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Strap line or motto</a:t>
            </a:r>
          </a:p>
          <a:p>
            <a:pPr lvl="0" algn="ctr">
              <a:lnSpc>
                <a:spcPct val="107000"/>
              </a:lnSpc>
              <a:spcAft>
                <a:spcPts val="0"/>
              </a:spcAft>
            </a:pP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Window into the vision </a:t>
            </a:r>
          </a:p>
        </p:txBody>
      </p:sp>
      <p:sp>
        <p:nvSpPr>
          <p:cNvPr id="9" name="Rectangle 8">
            <a:extLst>
              <a:ext uri="{FF2B5EF4-FFF2-40B4-BE49-F238E27FC236}">
                <a16:creationId xmlns:a16="http://schemas.microsoft.com/office/drawing/2014/main" id="{31317A1F-8899-224A-8B88-0AAA0916403A}"/>
              </a:ext>
            </a:extLst>
          </p:cNvPr>
          <p:cNvSpPr/>
          <p:nvPr/>
        </p:nvSpPr>
        <p:spPr>
          <a:xfrm>
            <a:off x="222759" y="1852183"/>
            <a:ext cx="7294318" cy="1165897"/>
          </a:xfrm>
          <a:prstGeom prst="rect">
            <a:avLst/>
          </a:prstGeom>
          <a:solidFill>
            <a:srgbClr val="9999FF"/>
          </a:solidFill>
        </p:spPr>
        <p:txBody>
          <a:bodyPr wrap="square">
            <a:spAutoFit/>
          </a:bodyPr>
          <a:lstStyle/>
          <a:p>
            <a:pPr lvl="0" algn="ctr">
              <a:lnSpc>
                <a:spcPct val="107000"/>
              </a:lnSpc>
              <a:spcAft>
                <a:spcPts val="0"/>
              </a:spcAft>
            </a:pPr>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Vision</a:t>
            </a:r>
          </a:p>
          <a:p>
            <a:pPr lvl="0" algn="ctr">
              <a:lnSpc>
                <a:spcPct val="107000"/>
              </a:lnSpc>
              <a:spcAft>
                <a:spcPts val="0"/>
              </a:spcAf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(Up to 50 words)</a:t>
            </a:r>
          </a:p>
          <a:p>
            <a:pPr lvl="0" algn="ctr">
              <a:lnSpc>
                <a:spcPct val="107000"/>
              </a:lnSpc>
              <a:spcAft>
                <a:spcPts val="0"/>
              </a:spcAft>
            </a:pP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Who are we?  Why are we here?</a:t>
            </a:r>
          </a:p>
        </p:txBody>
      </p:sp>
      <p:sp>
        <p:nvSpPr>
          <p:cNvPr id="10" name="Rectangle 9">
            <a:extLst>
              <a:ext uri="{FF2B5EF4-FFF2-40B4-BE49-F238E27FC236}">
                <a16:creationId xmlns:a16="http://schemas.microsoft.com/office/drawing/2014/main" id="{F712BAD2-A297-364F-9483-AAFE6798273E}"/>
              </a:ext>
            </a:extLst>
          </p:cNvPr>
          <p:cNvSpPr/>
          <p:nvPr/>
        </p:nvSpPr>
        <p:spPr>
          <a:xfrm>
            <a:off x="222760" y="3075449"/>
            <a:ext cx="7294316" cy="1856021"/>
          </a:xfrm>
          <a:prstGeom prst="rect">
            <a:avLst/>
          </a:prstGeom>
          <a:solidFill>
            <a:srgbClr val="00B0F0"/>
          </a:solidFill>
        </p:spPr>
        <p:txBody>
          <a:bodyPr wrap="square">
            <a:spAutoFit/>
          </a:bodyPr>
          <a:lstStyle/>
          <a:p>
            <a:pPr lvl="0" algn="ctr">
              <a:lnSpc>
                <a:spcPct val="107000"/>
              </a:lnSpc>
              <a:spcAft>
                <a:spcPts val="0"/>
              </a:spcAft>
            </a:pPr>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Narrative</a:t>
            </a:r>
          </a:p>
          <a:p>
            <a:pPr lvl="0" algn="ctr">
              <a:lnSpc>
                <a:spcPct val="107000"/>
              </a:lnSpc>
              <a:spcAft>
                <a:spcPts val="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Explains the vision and context</a:t>
            </a:r>
          </a:p>
          <a:p>
            <a:pPr lvl="0" algn="ctr">
              <a:lnSpc>
                <a:spcPct val="107000"/>
              </a:lnSpc>
              <a:spcAft>
                <a:spcPts val="0"/>
              </a:spcAf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what extent is the school’s vision and its associated values grounded in a clear theology firmly rooted in a Christian narrative?</a:t>
            </a:r>
          </a:p>
          <a:p>
            <a:pPr lvl="0" algn="ctr">
              <a:lnSpc>
                <a:spcPct val="107000"/>
              </a:lnSpc>
              <a:spcAft>
                <a:spcPts val="0"/>
              </a:spcAft>
            </a:pPr>
            <a:r>
              <a:rPr lang="en-GB"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Could be one Bible story that explains vision and associated values</a:t>
            </a:r>
            <a:endParaRPr lang="en-GB" sz="16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EAC8FED-6091-6647-9A7E-998240FCCF3F}"/>
              </a:ext>
            </a:extLst>
          </p:cNvPr>
          <p:cNvSpPr/>
          <p:nvPr/>
        </p:nvSpPr>
        <p:spPr>
          <a:xfrm>
            <a:off x="222757" y="5005818"/>
            <a:ext cx="7294315" cy="868058"/>
          </a:xfrm>
          <a:prstGeom prst="rect">
            <a:avLst/>
          </a:prstGeom>
          <a:solidFill>
            <a:srgbClr val="00B050"/>
          </a:solidFill>
        </p:spPr>
        <p:txBody>
          <a:bodyPr wrap="square">
            <a:spAutoFit/>
          </a:bodyPr>
          <a:lstStyle/>
          <a:p>
            <a:pPr lvl="0" algn="ctr">
              <a:lnSpc>
                <a:spcPct val="107000"/>
              </a:lnSpc>
              <a:spcAft>
                <a:spcPts val="0"/>
              </a:spcAft>
            </a:pPr>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Associated Values</a:t>
            </a:r>
          </a:p>
          <a:p>
            <a:pPr lvl="0" algn="ctr">
              <a:lnSpc>
                <a:spcPct val="107000"/>
              </a:lnSpc>
              <a:spcAft>
                <a:spcPts val="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How then do we live?</a:t>
            </a:r>
            <a:endParaRPr lang="en-GB"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EC1CA948-2F75-EE4E-81E3-41886A414BDF}"/>
              </a:ext>
            </a:extLst>
          </p:cNvPr>
          <p:cNvCxnSpPr/>
          <p:nvPr/>
        </p:nvCxnSpPr>
        <p:spPr>
          <a:xfrm>
            <a:off x="7999866" y="1198722"/>
            <a:ext cx="0" cy="44605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017659-5587-BA40-A7DE-F1DA6EE197A2}"/>
              </a:ext>
            </a:extLst>
          </p:cNvPr>
          <p:cNvSpPr txBox="1"/>
          <p:nvPr/>
        </p:nvSpPr>
        <p:spPr>
          <a:xfrm>
            <a:off x="8005229" y="2690909"/>
            <a:ext cx="1022875" cy="1077218"/>
          </a:xfrm>
          <a:prstGeom prst="rect">
            <a:avLst/>
          </a:prstGeom>
          <a:noFill/>
        </p:spPr>
        <p:txBody>
          <a:bodyPr wrap="square" rtlCol="0">
            <a:spAutoFit/>
          </a:bodyPr>
          <a:lstStyle/>
          <a:p>
            <a:r>
              <a:rPr lang="en-GB" sz="1600" dirty="0"/>
              <a:t>Must be all be linked together</a:t>
            </a:r>
          </a:p>
        </p:txBody>
      </p:sp>
    </p:spTree>
    <p:extLst>
      <p:ext uri="{BB962C8B-B14F-4D97-AF65-F5344CB8AC3E}">
        <p14:creationId xmlns:p14="http://schemas.microsoft.com/office/powerpoint/2010/main" val="1843754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1365</TotalTime>
  <Words>1892</Words>
  <Application>Microsoft Office PowerPoint</Application>
  <PresentationFormat>On-screen Show (4:3)</PresentationFormat>
  <Paragraphs>210</Paragraphs>
  <Slides>26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Century Gothic</vt:lpstr>
      <vt:lpstr>Gill Sans MT</vt:lpstr>
      <vt:lpstr>Helvetica</vt:lpstr>
      <vt:lpstr>News Gothic MT</vt:lpstr>
      <vt:lpstr>Tahoma</vt:lpstr>
      <vt:lpstr>Wingdings 2</vt:lpstr>
      <vt:lpstr>Breeze</vt:lpstr>
      <vt:lpstr>An Introduction to SIAMS</vt:lpstr>
      <vt:lpstr>Introduction to SIAMS</vt:lpstr>
      <vt:lpstr>Introduction to SIAMS</vt:lpstr>
      <vt:lpstr>Introduction to SIAMS</vt:lpstr>
      <vt:lpstr>Introduction to SIAMS</vt:lpstr>
      <vt:lpstr>The Vision</vt:lpstr>
      <vt:lpstr>Time for reflection</vt:lpstr>
      <vt:lpstr>The new schedule gives a high profile to the school’s Christian vision</vt:lpstr>
      <vt:lpstr>Introduction to SIAMS</vt:lpstr>
      <vt:lpstr>PowerPoint Presentation</vt:lpstr>
      <vt:lpstr>PowerPoint Presentation</vt:lpstr>
      <vt:lpstr>PowerPoint Presentation</vt:lpstr>
      <vt:lpstr>PowerPoint Presentation</vt:lpstr>
      <vt:lpstr>PowerPoint Presentation</vt:lpstr>
      <vt:lpstr>PowerPoint Presentation</vt:lpstr>
      <vt:lpstr>A new way to think about grades</vt:lpstr>
      <vt:lpstr>PowerPoint Presentation</vt:lpstr>
      <vt:lpstr>One holistic judgement</vt:lpstr>
      <vt:lpstr>PowerPoint Presentation</vt:lpstr>
      <vt:lpstr>PowerPoint Presentation</vt:lpstr>
      <vt:lpstr>Other issues</vt:lpstr>
      <vt:lpstr>Introduction to SIAMS</vt:lpstr>
      <vt:lpstr>Introduction to SIAMS</vt:lpstr>
      <vt:lpstr>Introduction to SIAMS</vt:lpstr>
      <vt:lpstr>Introduction to SIAMS</vt:lpstr>
      <vt:lpstr>Introduction to SIAMS</vt:lpstr>
    </vt:vector>
  </TitlesOfParts>
  <Company>Diocese of St Edmundsbury and Ipswich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Diocesan Board of Education</dc:title>
  <dc:creator>Naomi James</dc:creator>
  <cp:lastModifiedBy>Jacqui Studd</cp:lastModifiedBy>
  <cp:revision>131</cp:revision>
  <cp:lastPrinted>2019-05-20T15:33:11Z</cp:lastPrinted>
  <dcterms:created xsi:type="dcterms:W3CDTF">2012-09-25T08:33:23Z</dcterms:created>
  <dcterms:modified xsi:type="dcterms:W3CDTF">2020-01-31T11:03:34Z</dcterms:modified>
</cp:coreProperties>
</file>